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media/image3.svg" ContentType="image/svg+xml"/>
  <Override PartName="/ppt/media/image5.svg" ContentType="image/svg+xml"/>
  <Override PartName="/ppt/media/image7.svg" ContentType="image/svg+xml"/>
  <Override PartName="/ppt/media/image9.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4" r:id="rId7"/>
    <p:sldId id="353" r:id="rId8"/>
    <p:sldId id="315" r:id="rId9"/>
    <p:sldId id="318" r:id="rId10"/>
    <p:sldId id="320" r:id="rId11"/>
    <p:sldId id="372" r:id="rId12"/>
    <p:sldId id="374" r:id="rId13"/>
    <p:sldId id="322" r:id="rId14"/>
    <p:sldId id="323" r:id="rId15"/>
    <p:sldId id="337" r:id="rId16"/>
    <p:sldId id="375" r:id="rId17"/>
    <p:sldId id="376" r:id="rId18"/>
    <p:sldId id="377" r:id="rId19"/>
    <p:sldId id="280" r:id="rId20"/>
    <p:sldId id="260" r:id="rId21"/>
    <p:sldId id="261" r:id="rId22"/>
    <p:sldId id="262" r:id="rId23"/>
    <p:sldId id="263" r:id="rId24"/>
    <p:sldId id="378" r:id="rId25"/>
    <p:sldId id="379" r:id="rId26"/>
    <p:sldId id="380" r:id="rId27"/>
    <p:sldId id="381" r:id="rId28"/>
    <p:sldId id="382" r:id="rId29"/>
    <p:sldId id="383" r:id="rId30"/>
    <p:sldId id="384" r:id="rId31"/>
    <p:sldId id="388" r:id="rId32"/>
    <p:sldId id="389" r:id="rId33"/>
    <p:sldId id="393" r:id="rId34"/>
    <p:sldId id="38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78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7" Type="http://schemas.openxmlformats.org/officeDocument/2006/relationships/image" Target="../media/image8.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7" Type="http://schemas.openxmlformats.org/officeDocument/2006/relationships/image" Target="../media/image8.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56FF4A4D-18BE-4BC3-9F77-CAC958E38276}" type="doc">
      <dgm:prSet loTypeId="urn:microsoft.com/office/officeart/2018/2/layout/IconCircleList" loCatId="icon" qsTypeId="urn:microsoft.com/office/officeart/2005/8/quickstyle/simple1" qsCatId="simple" csTypeId="urn:microsoft.com/office/officeart/2005/8/colors/colorful1" csCatId="colorful" phldr="1"/>
      <dgm:spPr/>
      <dgm:t>
        <a:bodyPr/>
        <a:lstStyle/>
        <a:p>
          <a:endParaRPr lang="en-US"/>
        </a:p>
      </dgm:t>
    </dgm:pt>
    <dgm:pt modelId="{64C1CF5C-9FB8-4064-8064-0FF9B3874635}">
      <dgm:prSet custT="1"/>
      <dgm:spPr/>
      <dgm:t>
        <a:bodyPr/>
        <a:lstStyle/>
        <a:p>
          <a:pPr>
            <a:lnSpc>
              <a:spcPct val="100000"/>
            </a:lnSpc>
          </a:pPr>
          <a:r>
            <a:rPr lang="en-US" sz="3200" dirty="0"/>
            <a:t>Retained: 1593 codes among 1859 codes</a:t>
          </a:r>
        </a:p>
      </dgm:t>
    </dgm:pt>
    <dgm:pt modelId="{F99703FD-5B41-47FD-90A0-4AB3DFAB0A0F}" cxnId="{8FBE8496-6853-4691-BEE0-67F093CBF546}" type="parTrans">
      <dgm:prSet/>
      <dgm:spPr/>
      <dgm:t>
        <a:bodyPr/>
        <a:lstStyle/>
        <a:p>
          <a:endParaRPr lang="en-US" sz="6000"/>
        </a:p>
      </dgm:t>
    </dgm:pt>
    <dgm:pt modelId="{46575344-4081-48F2-9BE4-D8AAA4467D70}" cxnId="{8FBE8496-6853-4691-BEE0-67F093CBF546}" type="sibTrans">
      <dgm:prSet/>
      <dgm:spPr/>
      <dgm:t>
        <a:bodyPr/>
        <a:lstStyle/>
        <a:p>
          <a:pPr>
            <a:lnSpc>
              <a:spcPct val="100000"/>
            </a:lnSpc>
          </a:pPr>
          <a:endParaRPr lang="en-US" sz="6000"/>
        </a:p>
      </dgm:t>
    </dgm:pt>
    <dgm:pt modelId="{5F3FBE1E-2BD5-4CF4-B7D7-BD203F91025F}">
      <dgm:prSet custT="1"/>
      <dgm:spPr/>
      <dgm:t>
        <a:bodyPr/>
        <a:lstStyle/>
        <a:p>
          <a:pPr>
            <a:lnSpc>
              <a:spcPct val="100000"/>
            </a:lnSpc>
          </a:pPr>
          <a:r>
            <a:rPr lang="en-US" sz="3200"/>
            <a:t>Obsolete/Duplicate/Cancer Surgery Codes: 266 removed</a:t>
          </a:r>
        </a:p>
      </dgm:t>
    </dgm:pt>
    <dgm:pt modelId="{6790B1A1-D4E8-4B6B-A0F2-51FD1CDF5B05}" cxnId="{EBF4BC62-6FFB-42F5-84C5-0FFCB523D158}" type="parTrans">
      <dgm:prSet/>
      <dgm:spPr/>
      <dgm:t>
        <a:bodyPr/>
        <a:lstStyle/>
        <a:p>
          <a:endParaRPr lang="en-US" sz="6000"/>
        </a:p>
      </dgm:t>
    </dgm:pt>
    <dgm:pt modelId="{98DA4306-CB1F-4F8F-B7C3-2EA965E1B4B1}" cxnId="{EBF4BC62-6FFB-42F5-84C5-0FFCB523D158}" type="sibTrans">
      <dgm:prSet/>
      <dgm:spPr/>
      <dgm:t>
        <a:bodyPr/>
        <a:lstStyle/>
        <a:p>
          <a:pPr>
            <a:lnSpc>
              <a:spcPct val="100000"/>
            </a:lnSpc>
          </a:pPr>
          <a:endParaRPr lang="en-US" sz="6000"/>
        </a:p>
      </dgm:t>
    </dgm:pt>
    <dgm:pt modelId="{4364A16A-A8E2-45CA-887E-798A598C57DC}">
      <dgm:prSet custT="1"/>
      <dgm:spPr/>
      <dgm:t>
        <a:bodyPr/>
        <a:lstStyle/>
        <a:p>
          <a:pPr>
            <a:lnSpc>
              <a:spcPct val="100000"/>
            </a:lnSpc>
          </a:pPr>
          <a:r>
            <a:rPr lang="en-US" sz="3200"/>
            <a:t>Newly Added: 405 investigations/procedures</a:t>
          </a:r>
        </a:p>
      </dgm:t>
    </dgm:pt>
    <dgm:pt modelId="{A201AC86-F6B0-4D5B-A8BC-26A2B12A4E73}" cxnId="{5CD065DB-91DC-44D8-8258-BCDAA5733E12}" type="parTrans">
      <dgm:prSet/>
      <dgm:spPr/>
      <dgm:t>
        <a:bodyPr/>
        <a:lstStyle/>
        <a:p>
          <a:endParaRPr lang="en-US" sz="6000"/>
        </a:p>
      </dgm:t>
    </dgm:pt>
    <dgm:pt modelId="{2142D443-F6F0-4652-AB0A-E353340C209B}" cxnId="{5CD065DB-91DC-44D8-8258-BCDAA5733E12}" type="sibTrans">
      <dgm:prSet/>
      <dgm:spPr/>
      <dgm:t>
        <a:bodyPr/>
        <a:lstStyle/>
        <a:p>
          <a:pPr>
            <a:lnSpc>
              <a:spcPct val="100000"/>
            </a:lnSpc>
          </a:pPr>
          <a:endParaRPr lang="en-US" sz="6000"/>
        </a:p>
      </dgm:t>
    </dgm:pt>
    <dgm:pt modelId="{2CB8F1AB-6D78-40E6-8622-023171BE1D2B}">
      <dgm:prSet custT="1"/>
      <dgm:spPr/>
      <dgm:t>
        <a:bodyPr/>
        <a:lstStyle/>
        <a:p>
          <a:pPr>
            <a:lnSpc>
              <a:spcPct val="100000"/>
            </a:lnSpc>
          </a:pPr>
          <a:r>
            <a:rPr lang="en-US" sz="3200" dirty="0"/>
            <a:t>Total Codes Revised: 1998 (Surgeries, Daycare, and Diagnostic Procedures)</a:t>
          </a:r>
        </a:p>
      </dgm:t>
    </dgm:pt>
    <dgm:pt modelId="{BF0FD67A-6976-4598-8CB8-EAE00C4EB7BA}" cxnId="{4EF322A2-6261-42C9-BD8A-E7E8A283DAF5}" type="parTrans">
      <dgm:prSet/>
      <dgm:spPr/>
      <dgm:t>
        <a:bodyPr/>
        <a:lstStyle/>
        <a:p>
          <a:endParaRPr lang="en-US" sz="6000"/>
        </a:p>
      </dgm:t>
    </dgm:pt>
    <dgm:pt modelId="{79AB183A-E108-4A51-9CEF-745C3560EF62}" cxnId="{4EF322A2-6261-42C9-BD8A-E7E8A283DAF5}" type="sibTrans">
      <dgm:prSet/>
      <dgm:spPr/>
      <dgm:t>
        <a:bodyPr/>
        <a:lstStyle/>
        <a:p>
          <a:endParaRPr lang="en-US" sz="6000"/>
        </a:p>
      </dgm:t>
    </dgm:pt>
    <dgm:pt modelId="{B7B921E3-367E-4612-9F4A-2A1796C1BA5E}" type="pres">
      <dgm:prSet presAssocID="{56FF4A4D-18BE-4BC3-9F77-CAC958E38276}" presName="root" presStyleCnt="0">
        <dgm:presLayoutVars>
          <dgm:dir/>
          <dgm:resizeHandles val="exact"/>
        </dgm:presLayoutVars>
      </dgm:prSet>
      <dgm:spPr/>
    </dgm:pt>
    <dgm:pt modelId="{A758F8A7-7755-4C6B-9609-8EACD00CC345}" type="pres">
      <dgm:prSet presAssocID="{56FF4A4D-18BE-4BC3-9F77-CAC958E38276}" presName="container" presStyleCnt="0">
        <dgm:presLayoutVars>
          <dgm:dir/>
          <dgm:resizeHandles val="exact"/>
        </dgm:presLayoutVars>
      </dgm:prSet>
      <dgm:spPr/>
    </dgm:pt>
    <dgm:pt modelId="{185C24E1-6B52-4C15-B464-3C729080A8DF}" type="pres">
      <dgm:prSet presAssocID="{64C1CF5C-9FB8-4064-8064-0FF9B3874635}" presName="compNode" presStyleCnt="0"/>
      <dgm:spPr/>
    </dgm:pt>
    <dgm:pt modelId="{10F6E173-DD85-42BF-94EA-A5349C7C941C}" type="pres">
      <dgm:prSet presAssocID="{64C1CF5C-9FB8-4064-8064-0FF9B3874635}" presName="iconBgRect" presStyleLbl="bgShp" presStyleIdx="0" presStyleCnt="4"/>
      <dgm:spPr/>
    </dgm:pt>
    <dgm:pt modelId="{9681909A-269A-4634-BD35-22CD52C649BC}" type="pres">
      <dgm:prSet presAssocID="{64C1CF5C-9FB8-4064-8064-0FF9B3874635}"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pt>
    <dgm:pt modelId="{3F6392EB-02E8-4C45-A1A4-C65DBA95A90E}" type="pres">
      <dgm:prSet presAssocID="{64C1CF5C-9FB8-4064-8064-0FF9B3874635}" presName="spaceRect" presStyleCnt="0"/>
      <dgm:spPr/>
    </dgm:pt>
    <dgm:pt modelId="{280B5821-F465-44DF-8C88-41C087C07A70}" type="pres">
      <dgm:prSet presAssocID="{64C1CF5C-9FB8-4064-8064-0FF9B3874635}" presName="textRect" presStyleLbl="revTx" presStyleIdx="0" presStyleCnt="4">
        <dgm:presLayoutVars>
          <dgm:chMax val="1"/>
          <dgm:chPref val="1"/>
        </dgm:presLayoutVars>
      </dgm:prSet>
      <dgm:spPr/>
    </dgm:pt>
    <dgm:pt modelId="{7504F48C-C9DD-4399-B5B6-06872CB053D1}" type="pres">
      <dgm:prSet presAssocID="{46575344-4081-48F2-9BE4-D8AAA4467D70}" presName="sibTrans" presStyleLbl="sibTrans2D1" presStyleIdx="0" presStyleCnt="0"/>
      <dgm:spPr/>
    </dgm:pt>
    <dgm:pt modelId="{7F2234B6-7A95-4DCD-84D5-9D9C431E2459}" type="pres">
      <dgm:prSet presAssocID="{5F3FBE1E-2BD5-4CF4-B7D7-BD203F91025F}" presName="compNode" presStyleCnt="0"/>
      <dgm:spPr/>
    </dgm:pt>
    <dgm:pt modelId="{75BC2CAA-B667-466F-8564-C5D4DD5C50B3}" type="pres">
      <dgm:prSet presAssocID="{5F3FBE1E-2BD5-4CF4-B7D7-BD203F91025F}" presName="iconBgRect" presStyleLbl="bgShp" presStyleIdx="1" presStyleCnt="4"/>
      <dgm:spPr/>
    </dgm:pt>
    <dgm:pt modelId="{7D8C81E1-2A24-43FE-B6B9-F3B1124A40EB}" type="pres">
      <dgm:prSet presAssocID="{5F3FBE1E-2BD5-4CF4-B7D7-BD203F91025F}"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pt>
    <dgm:pt modelId="{004D8B2E-AE95-4853-B738-C5620F65808D}" type="pres">
      <dgm:prSet presAssocID="{5F3FBE1E-2BD5-4CF4-B7D7-BD203F91025F}" presName="spaceRect" presStyleCnt="0"/>
      <dgm:spPr/>
    </dgm:pt>
    <dgm:pt modelId="{63FF5699-6C15-4666-89ED-E16102434A1B}" type="pres">
      <dgm:prSet presAssocID="{5F3FBE1E-2BD5-4CF4-B7D7-BD203F91025F}" presName="textRect" presStyleLbl="revTx" presStyleIdx="1" presStyleCnt="4">
        <dgm:presLayoutVars>
          <dgm:chMax val="1"/>
          <dgm:chPref val="1"/>
        </dgm:presLayoutVars>
      </dgm:prSet>
      <dgm:spPr/>
    </dgm:pt>
    <dgm:pt modelId="{5D7F105E-F016-441E-933F-F82ABA2BB4A3}" type="pres">
      <dgm:prSet presAssocID="{98DA4306-CB1F-4F8F-B7C3-2EA965E1B4B1}" presName="sibTrans" presStyleLbl="sibTrans2D1" presStyleIdx="0" presStyleCnt="0"/>
      <dgm:spPr/>
    </dgm:pt>
    <dgm:pt modelId="{60DD0150-A1ED-4F87-B9B0-02BACAF1C331}" type="pres">
      <dgm:prSet presAssocID="{4364A16A-A8E2-45CA-887E-798A598C57DC}" presName="compNode" presStyleCnt="0"/>
      <dgm:spPr/>
    </dgm:pt>
    <dgm:pt modelId="{1B371DA4-2012-4D6D-8BB3-9E3E6A803540}" type="pres">
      <dgm:prSet presAssocID="{4364A16A-A8E2-45CA-887E-798A598C57DC}" presName="iconBgRect" presStyleLbl="bgShp" presStyleIdx="2" presStyleCnt="4"/>
      <dgm:spPr/>
    </dgm:pt>
    <dgm:pt modelId="{51EB85C1-757D-4DDD-B150-801B0078CAE4}" type="pres">
      <dgm:prSet presAssocID="{4364A16A-A8E2-45CA-887E-798A598C57DC}"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pt>
    <dgm:pt modelId="{431EB359-1ABD-4C0A-8E9D-27D5D7561BB3}" type="pres">
      <dgm:prSet presAssocID="{4364A16A-A8E2-45CA-887E-798A598C57DC}" presName="spaceRect" presStyleCnt="0"/>
      <dgm:spPr/>
    </dgm:pt>
    <dgm:pt modelId="{7B417BA0-14A1-4735-98BC-760B15F95022}" type="pres">
      <dgm:prSet presAssocID="{4364A16A-A8E2-45CA-887E-798A598C57DC}" presName="textRect" presStyleLbl="revTx" presStyleIdx="2" presStyleCnt="4">
        <dgm:presLayoutVars>
          <dgm:chMax val="1"/>
          <dgm:chPref val="1"/>
        </dgm:presLayoutVars>
      </dgm:prSet>
      <dgm:spPr/>
    </dgm:pt>
    <dgm:pt modelId="{5ED7F0F4-1EF6-4EA3-91E6-456D4A685252}" type="pres">
      <dgm:prSet presAssocID="{2142D443-F6F0-4652-AB0A-E353340C209B}" presName="sibTrans" presStyleLbl="sibTrans2D1" presStyleIdx="0" presStyleCnt="0"/>
      <dgm:spPr/>
    </dgm:pt>
    <dgm:pt modelId="{1A9EDEB7-5025-4F00-B781-397AE469B3D0}" type="pres">
      <dgm:prSet presAssocID="{2CB8F1AB-6D78-40E6-8622-023171BE1D2B}" presName="compNode" presStyleCnt="0"/>
      <dgm:spPr/>
    </dgm:pt>
    <dgm:pt modelId="{029A7F18-3604-485D-ADE2-4F7DA34DDBAF}" type="pres">
      <dgm:prSet presAssocID="{2CB8F1AB-6D78-40E6-8622-023171BE1D2B}" presName="iconBgRect" presStyleLbl="bgShp" presStyleIdx="3" presStyleCnt="4"/>
      <dgm:spPr/>
    </dgm:pt>
    <dgm:pt modelId="{C719217C-766F-4D12-ACBF-8BBCB6165B66}" type="pres">
      <dgm:prSet presAssocID="{2CB8F1AB-6D78-40E6-8622-023171BE1D2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pt>
    <dgm:pt modelId="{C1E6F8F7-79FD-4E36-BA3F-7E2CC42FF4CF}" type="pres">
      <dgm:prSet presAssocID="{2CB8F1AB-6D78-40E6-8622-023171BE1D2B}" presName="spaceRect" presStyleCnt="0"/>
      <dgm:spPr/>
    </dgm:pt>
    <dgm:pt modelId="{22B3E336-64EB-4609-A50E-B03054E4F423}" type="pres">
      <dgm:prSet presAssocID="{2CB8F1AB-6D78-40E6-8622-023171BE1D2B}" presName="textRect" presStyleLbl="revTx" presStyleIdx="3" presStyleCnt="4">
        <dgm:presLayoutVars>
          <dgm:chMax val="1"/>
          <dgm:chPref val="1"/>
        </dgm:presLayoutVars>
      </dgm:prSet>
      <dgm:spPr/>
    </dgm:pt>
  </dgm:ptLst>
  <dgm:cxnLst>
    <dgm:cxn modelId="{BB042800-CE6E-42C5-BA82-AD42DEB15E95}" type="presOf" srcId="{4364A16A-A8E2-45CA-887E-798A598C57DC}" destId="{7B417BA0-14A1-4735-98BC-760B15F95022}" srcOrd="0" destOrd="0" presId="urn:microsoft.com/office/officeart/2018/2/layout/IconCircleList"/>
    <dgm:cxn modelId="{92B83C33-8C4C-43D1-BD1E-F88B89C17CD3}" type="presOf" srcId="{98DA4306-CB1F-4F8F-B7C3-2EA965E1B4B1}" destId="{5D7F105E-F016-441E-933F-F82ABA2BB4A3}" srcOrd="0" destOrd="0" presId="urn:microsoft.com/office/officeart/2018/2/layout/IconCircleList"/>
    <dgm:cxn modelId="{EBF4BC62-6FFB-42F5-84C5-0FFCB523D158}" srcId="{56FF4A4D-18BE-4BC3-9F77-CAC958E38276}" destId="{5F3FBE1E-2BD5-4CF4-B7D7-BD203F91025F}" srcOrd="1" destOrd="0" parTransId="{6790B1A1-D4E8-4B6B-A0F2-51FD1CDF5B05}" sibTransId="{98DA4306-CB1F-4F8F-B7C3-2EA965E1B4B1}"/>
    <dgm:cxn modelId="{3362AB49-A88B-4F1B-846E-0565E131A0BA}" type="presOf" srcId="{64C1CF5C-9FB8-4064-8064-0FF9B3874635}" destId="{280B5821-F465-44DF-8C88-41C087C07A70}" srcOrd="0" destOrd="0" presId="urn:microsoft.com/office/officeart/2018/2/layout/IconCircleList"/>
    <dgm:cxn modelId="{42DC2A74-A64F-4E58-9EC1-626096A2EE9B}" type="presOf" srcId="{5F3FBE1E-2BD5-4CF4-B7D7-BD203F91025F}" destId="{63FF5699-6C15-4666-89ED-E16102434A1B}" srcOrd="0" destOrd="0" presId="urn:microsoft.com/office/officeart/2018/2/layout/IconCircleList"/>
    <dgm:cxn modelId="{2F96F775-25C9-45DA-B1CE-DC739E4CB21B}" type="presOf" srcId="{2CB8F1AB-6D78-40E6-8622-023171BE1D2B}" destId="{22B3E336-64EB-4609-A50E-B03054E4F423}" srcOrd="0" destOrd="0" presId="urn:microsoft.com/office/officeart/2018/2/layout/IconCircleList"/>
    <dgm:cxn modelId="{8FBE8496-6853-4691-BEE0-67F093CBF546}" srcId="{56FF4A4D-18BE-4BC3-9F77-CAC958E38276}" destId="{64C1CF5C-9FB8-4064-8064-0FF9B3874635}" srcOrd="0" destOrd="0" parTransId="{F99703FD-5B41-47FD-90A0-4AB3DFAB0A0F}" sibTransId="{46575344-4081-48F2-9BE4-D8AAA4467D70}"/>
    <dgm:cxn modelId="{4EF322A2-6261-42C9-BD8A-E7E8A283DAF5}" srcId="{56FF4A4D-18BE-4BC3-9F77-CAC958E38276}" destId="{2CB8F1AB-6D78-40E6-8622-023171BE1D2B}" srcOrd="3" destOrd="0" parTransId="{BF0FD67A-6976-4598-8CB8-EAE00C4EB7BA}" sibTransId="{79AB183A-E108-4A51-9CEF-745C3560EF62}"/>
    <dgm:cxn modelId="{9031AEA5-2D3D-471F-B5F7-7A75918DDDBD}" type="presOf" srcId="{56FF4A4D-18BE-4BC3-9F77-CAC958E38276}" destId="{B7B921E3-367E-4612-9F4A-2A1796C1BA5E}" srcOrd="0" destOrd="0" presId="urn:microsoft.com/office/officeart/2018/2/layout/IconCircleList"/>
    <dgm:cxn modelId="{37999DC8-6777-43D5-B9F3-E8AAB365591A}" type="presOf" srcId="{46575344-4081-48F2-9BE4-D8AAA4467D70}" destId="{7504F48C-C9DD-4399-B5B6-06872CB053D1}" srcOrd="0" destOrd="0" presId="urn:microsoft.com/office/officeart/2018/2/layout/IconCircleList"/>
    <dgm:cxn modelId="{5CD065DB-91DC-44D8-8258-BCDAA5733E12}" srcId="{56FF4A4D-18BE-4BC3-9F77-CAC958E38276}" destId="{4364A16A-A8E2-45CA-887E-798A598C57DC}" srcOrd="2" destOrd="0" parTransId="{A201AC86-F6B0-4D5B-A8BC-26A2B12A4E73}" sibTransId="{2142D443-F6F0-4652-AB0A-E353340C209B}"/>
    <dgm:cxn modelId="{0B6CE9FE-B40C-42D9-B59E-2591586911E8}" type="presOf" srcId="{2142D443-F6F0-4652-AB0A-E353340C209B}" destId="{5ED7F0F4-1EF6-4EA3-91E6-456D4A685252}" srcOrd="0" destOrd="0" presId="urn:microsoft.com/office/officeart/2018/2/layout/IconCircleList"/>
    <dgm:cxn modelId="{451107F7-7B13-4836-BE0A-5F77CCC37FA0}" type="presParOf" srcId="{B7B921E3-367E-4612-9F4A-2A1796C1BA5E}" destId="{A758F8A7-7755-4C6B-9609-8EACD00CC345}" srcOrd="0" destOrd="0" presId="urn:microsoft.com/office/officeart/2018/2/layout/IconCircleList"/>
    <dgm:cxn modelId="{70E0E418-8A13-4EBE-8E26-EF7CED56A755}" type="presParOf" srcId="{A758F8A7-7755-4C6B-9609-8EACD00CC345}" destId="{185C24E1-6B52-4C15-B464-3C729080A8DF}" srcOrd="0" destOrd="0" presId="urn:microsoft.com/office/officeart/2018/2/layout/IconCircleList"/>
    <dgm:cxn modelId="{29A3767A-8E0B-4C9F-A60E-B9EA374CCB71}" type="presParOf" srcId="{185C24E1-6B52-4C15-B464-3C729080A8DF}" destId="{10F6E173-DD85-42BF-94EA-A5349C7C941C}" srcOrd="0" destOrd="0" presId="urn:microsoft.com/office/officeart/2018/2/layout/IconCircleList"/>
    <dgm:cxn modelId="{33A71FE3-CBB9-4BBB-AE25-29339344D3F2}" type="presParOf" srcId="{185C24E1-6B52-4C15-B464-3C729080A8DF}" destId="{9681909A-269A-4634-BD35-22CD52C649BC}" srcOrd="1" destOrd="0" presId="urn:microsoft.com/office/officeart/2018/2/layout/IconCircleList"/>
    <dgm:cxn modelId="{4E27F0D0-517E-4663-8B94-E9548B1B2789}" type="presParOf" srcId="{185C24E1-6B52-4C15-B464-3C729080A8DF}" destId="{3F6392EB-02E8-4C45-A1A4-C65DBA95A90E}" srcOrd="2" destOrd="0" presId="urn:microsoft.com/office/officeart/2018/2/layout/IconCircleList"/>
    <dgm:cxn modelId="{0D5FF471-F658-4F1D-A77A-CCF6CB984AF5}" type="presParOf" srcId="{185C24E1-6B52-4C15-B464-3C729080A8DF}" destId="{280B5821-F465-44DF-8C88-41C087C07A70}" srcOrd="3" destOrd="0" presId="urn:microsoft.com/office/officeart/2018/2/layout/IconCircleList"/>
    <dgm:cxn modelId="{15244B8A-2ED5-4B03-AC44-EE9F1EA41847}" type="presParOf" srcId="{A758F8A7-7755-4C6B-9609-8EACD00CC345}" destId="{7504F48C-C9DD-4399-B5B6-06872CB053D1}" srcOrd="1" destOrd="0" presId="urn:microsoft.com/office/officeart/2018/2/layout/IconCircleList"/>
    <dgm:cxn modelId="{471CFE97-11CE-486D-8DFF-77D9F5252EF4}" type="presParOf" srcId="{A758F8A7-7755-4C6B-9609-8EACD00CC345}" destId="{7F2234B6-7A95-4DCD-84D5-9D9C431E2459}" srcOrd="2" destOrd="0" presId="urn:microsoft.com/office/officeart/2018/2/layout/IconCircleList"/>
    <dgm:cxn modelId="{85365D8F-FFAC-4B54-B7B1-6D9EF1895B72}" type="presParOf" srcId="{7F2234B6-7A95-4DCD-84D5-9D9C431E2459}" destId="{75BC2CAA-B667-466F-8564-C5D4DD5C50B3}" srcOrd="0" destOrd="0" presId="urn:microsoft.com/office/officeart/2018/2/layout/IconCircleList"/>
    <dgm:cxn modelId="{E6247453-27F3-49E7-B355-51A2F2D4C060}" type="presParOf" srcId="{7F2234B6-7A95-4DCD-84D5-9D9C431E2459}" destId="{7D8C81E1-2A24-43FE-B6B9-F3B1124A40EB}" srcOrd="1" destOrd="0" presId="urn:microsoft.com/office/officeart/2018/2/layout/IconCircleList"/>
    <dgm:cxn modelId="{1AB73C3E-DBA0-4FD9-A815-EB697D29A00F}" type="presParOf" srcId="{7F2234B6-7A95-4DCD-84D5-9D9C431E2459}" destId="{004D8B2E-AE95-4853-B738-C5620F65808D}" srcOrd="2" destOrd="0" presId="urn:microsoft.com/office/officeart/2018/2/layout/IconCircleList"/>
    <dgm:cxn modelId="{9E7EC390-FAA5-4E99-B74B-09772CC6FC91}" type="presParOf" srcId="{7F2234B6-7A95-4DCD-84D5-9D9C431E2459}" destId="{63FF5699-6C15-4666-89ED-E16102434A1B}" srcOrd="3" destOrd="0" presId="urn:microsoft.com/office/officeart/2018/2/layout/IconCircleList"/>
    <dgm:cxn modelId="{F463E36B-2C78-4D8A-966F-CF228E5EC06B}" type="presParOf" srcId="{A758F8A7-7755-4C6B-9609-8EACD00CC345}" destId="{5D7F105E-F016-441E-933F-F82ABA2BB4A3}" srcOrd="3" destOrd="0" presId="urn:microsoft.com/office/officeart/2018/2/layout/IconCircleList"/>
    <dgm:cxn modelId="{4817B1C2-5899-4043-BA06-FDBEF9D56478}" type="presParOf" srcId="{A758F8A7-7755-4C6B-9609-8EACD00CC345}" destId="{60DD0150-A1ED-4F87-B9B0-02BACAF1C331}" srcOrd="4" destOrd="0" presId="urn:microsoft.com/office/officeart/2018/2/layout/IconCircleList"/>
    <dgm:cxn modelId="{D5591841-0E87-4A46-BCBE-65686066579C}" type="presParOf" srcId="{60DD0150-A1ED-4F87-B9B0-02BACAF1C331}" destId="{1B371DA4-2012-4D6D-8BB3-9E3E6A803540}" srcOrd="0" destOrd="0" presId="urn:microsoft.com/office/officeart/2018/2/layout/IconCircleList"/>
    <dgm:cxn modelId="{321AF56A-195B-4BB7-B820-BD1F82B28D29}" type="presParOf" srcId="{60DD0150-A1ED-4F87-B9B0-02BACAF1C331}" destId="{51EB85C1-757D-4DDD-B150-801B0078CAE4}" srcOrd="1" destOrd="0" presId="urn:microsoft.com/office/officeart/2018/2/layout/IconCircleList"/>
    <dgm:cxn modelId="{DFBA9B39-72A2-47DB-9862-55545115A27A}" type="presParOf" srcId="{60DD0150-A1ED-4F87-B9B0-02BACAF1C331}" destId="{431EB359-1ABD-4C0A-8E9D-27D5D7561BB3}" srcOrd="2" destOrd="0" presId="urn:microsoft.com/office/officeart/2018/2/layout/IconCircleList"/>
    <dgm:cxn modelId="{D6C0544E-D1CB-4A5B-92CD-86212AA13508}" type="presParOf" srcId="{60DD0150-A1ED-4F87-B9B0-02BACAF1C331}" destId="{7B417BA0-14A1-4735-98BC-760B15F95022}" srcOrd="3" destOrd="0" presId="urn:microsoft.com/office/officeart/2018/2/layout/IconCircleList"/>
    <dgm:cxn modelId="{FB8FAFDE-7F13-4C38-A67E-B57C94B09351}" type="presParOf" srcId="{A758F8A7-7755-4C6B-9609-8EACD00CC345}" destId="{5ED7F0F4-1EF6-4EA3-91E6-456D4A685252}" srcOrd="5" destOrd="0" presId="urn:microsoft.com/office/officeart/2018/2/layout/IconCircleList"/>
    <dgm:cxn modelId="{6E4AF312-69A5-404E-9C41-80F636325CF8}" type="presParOf" srcId="{A758F8A7-7755-4C6B-9609-8EACD00CC345}" destId="{1A9EDEB7-5025-4F00-B781-397AE469B3D0}" srcOrd="6" destOrd="0" presId="urn:microsoft.com/office/officeart/2018/2/layout/IconCircleList"/>
    <dgm:cxn modelId="{06E0FD5C-862F-432F-9C4D-BD783D860A97}" type="presParOf" srcId="{1A9EDEB7-5025-4F00-B781-397AE469B3D0}" destId="{029A7F18-3604-485D-ADE2-4F7DA34DDBAF}" srcOrd="0" destOrd="0" presId="urn:microsoft.com/office/officeart/2018/2/layout/IconCircleList"/>
    <dgm:cxn modelId="{E099C470-17DA-4466-818F-D9D77E9A88AC}" type="presParOf" srcId="{1A9EDEB7-5025-4F00-B781-397AE469B3D0}" destId="{C719217C-766F-4D12-ACBF-8BBCB6165B66}" srcOrd="1" destOrd="0" presId="urn:microsoft.com/office/officeart/2018/2/layout/IconCircleList"/>
    <dgm:cxn modelId="{0EEEF971-3CF4-4A8F-9FD5-3A24AE9ED72D}" type="presParOf" srcId="{1A9EDEB7-5025-4F00-B781-397AE469B3D0}" destId="{C1E6F8F7-79FD-4E36-BA3F-7E2CC42FF4CF}" srcOrd="2" destOrd="0" presId="urn:microsoft.com/office/officeart/2018/2/layout/IconCircleList"/>
    <dgm:cxn modelId="{CD797883-3D54-47B0-A2FE-0E391EA18C63}" type="presParOf" srcId="{1A9EDEB7-5025-4F00-B781-397AE469B3D0}" destId="{22B3E336-64EB-4609-A50E-B03054E4F423}"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6E173-DD85-42BF-94EA-A5349C7C941C}">
      <dsp:nvSpPr>
        <dsp:cNvPr id="0" name=""/>
        <dsp:cNvSpPr/>
      </dsp:nvSpPr>
      <dsp:spPr>
        <a:xfrm>
          <a:off x="1580" y="350677"/>
          <a:ext cx="1455127" cy="145512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81909A-269A-4634-BD35-22CD52C649BC}">
      <dsp:nvSpPr>
        <dsp:cNvPr id="0" name=""/>
        <dsp:cNvSpPr/>
      </dsp:nvSpPr>
      <dsp:spPr>
        <a:xfrm>
          <a:off x="307157" y="656254"/>
          <a:ext cx="843973" cy="84397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0B5821-F465-44DF-8C88-41C087C07A70}">
      <dsp:nvSpPr>
        <dsp:cNvPr id="0" name=""/>
        <dsp:cNvSpPr/>
      </dsp:nvSpPr>
      <dsp:spPr>
        <a:xfrm>
          <a:off x="1768521" y="350677"/>
          <a:ext cx="3429943" cy="14551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422400">
            <a:lnSpc>
              <a:spcPct val="100000"/>
            </a:lnSpc>
            <a:spcBef>
              <a:spcPct val="0"/>
            </a:spcBef>
            <a:spcAft>
              <a:spcPct val="35000"/>
            </a:spcAft>
            <a:buNone/>
          </a:pPr>
          <a:r>
            <a:rPr lang="en-US" sz="3200" kern="1200" dirty="0"/>
            <a:t>Retained: 1593 codes among 1859 codes</a:t>
          </a:r>
        </a:p>
      </dsp:txBody>
      <dsp:txXfrm>
        <a:off x="1768521" y="350677"/>
        <a:ext cx="3429943" cy="1455127"/>
      </dsp:txXfrm>
    </dsp:sp>
    <dsp:sp modelId="{75BC2CAA-B667-466F-8564-C5D4DD5C50B3}">
      <dsp:nvSpPr>
        <dsp:cNvPr id="0" name=""/>
        <dsp:cNvSpPr/>
      </dsp:nvSpPr>
      <dsp:spPr>
        <a:xfrm>
          <a:off x="5796106" y="350677"/>
          <a:ext cx="1455127" cy="145512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8C81E1-2A24-43FE-B6B9-F3B1124A40EB}">
      <dsp:nvSpPr>
        <dsp:cNvPr id="0" name=""/>
        <dsp:cNvSpPr/>
      </dsp:nvSpPr>
      <dsp:spPr>
        <a:xfrm>
          <a:off x="6101683" y="656254"/>
          <a:ext cx="843973" cy="843973"/>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FF5699-6C15-4666-89ED-E16102434A1B}">
      <dsp:nvSpPr>
        <dsp:cNvPr id="0" name=""/>
        <dsp:cNvSpPr/>
      </dsp:nvSpPr>
      <dsp:spPr>
        <a:xfrm>
          <a:off x="7563046" y="350677"/>
          <a:ext cx="3429943" cy="14551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422400">
            <a:lnSpc>
              <a:spcPct val="100000"/>
            </a:lnSpc>
            <a:spcBef>
              <a:spcPct val="0"/>
            </a:spcBef>
            <a:spcAft>
              <a:spcPct val="35000"/>
            </a:spcAft>
            <a:buNone/>
          </a:pPr>
          <a:r>
            <a:rPr lang="en-US" sz="3200" kern="1200"/>
            <a:t>Obsolete/Duplicate/Cancer Surgery Codes: 266 removed</a:t>
          </a:r>
        </a:p>
      </dsp:txBody>
      <dsp:txXfrm>
        <a:off x="7563046" y="350677"/>
        <a:ext cx="3429943" cy="1455127"/>
      </dsp:txXfrm>
    </dsp:sp>
    <dsp:sp modelId="{1B371DA4-2012-4D6D-8BB3-9E3E6A803540}">
      <dsp:nvSpPr>
        <dsp:cNvPr id="0" name=""/>
        <dsp:cNvSpPr/>
      </dsp:nvSpPr>
      <dsp:spPr>
        <a:xfrm>
          <a:off x="1580" y="2545532"/>
          <a:ext cx="1455127" cy="145512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EB85C1-757D-4DDD-B150-801B0078CAE4}">
      <dsp:nvSpPr>
        <dsp:cNvPr id="0" name=""/>
        <dsp:cNvSpPr/>
      </dsp:nvSpPr>
      <dsp:spPr>
        <a:xfrm>
          <a:off x="307157" y="2851109"/>
          <a:ext cx="843973" cy="843973"/>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417BA0-14A1-4735-98BC-760B15F95022}">
      <dsp:nvSpPr>
        <dsp:cNvPr id="0" name=""/>
        <dsp:cNvSpPr/>
      </dsp:nvSpPr>
      <dsp:spPr>
        <a:xfrm>
          <a:off x="1768521" y="2545532"/>
          <a:ext cx="3429943" cy="14551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422400">
            <a:lnSpc>
              <a:spcPct val="100000"/>
            </a:lnSpc>
            <a:spcBef>
              <a:spcPct val="0"/>
            </a:spcBef>
            <a:spcAft>
              <a:spcPct val="35000"/>
            </a:spcAft>
            <a:buNone/>
          </a:pPr>
          <a:r>
            <a:rPr lang="en-US" sz="3200" kern="1200"/>
            <a:t>Newly Added: 405 investigations/procedures</a:t>
          </a:r>
        </a:p>
      </dsp:txBody>
      <dsp:txXfrm>
        <a:off x="1768521" y="2545532"/>
        <a:ext cx="3429943" cy="1455127"/>
      </dsp:txXfrm>
    </dsp:sp>
    <dsp:sp modelId="{029A7F18-3604-485D-ADE2-4F7DA34DDBAF}">
      <dsp:nvSpPr>
        <dsp:cNvPr id="0" name=""/>
        <dsp:cNvSpPr/>
      </dsp:nvSpPr>
      <dsp:spPr>
        <a:xfrm>
          <a:off x="5796106" y="2545532"/>
          <a:ext cx="1455127" cy="1455127"/>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19217C-766F-4D12-ACBF-8BBCB6165B66}">
      <dsp:nvSpPr>
        <dsp:cNvPr id="0" name=""/>
        <dsp:cNvSpPr/>
      </dsp:nvSpPr>
      <dsp:spPr>
        <a:xfrm>
          <a:off x="6101683" y="2851109"/>
          <a:ext cx="843973" cy="84397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B3E336-64EB-4609-A50E-B03054E4F423}">
      <dsp:nvSpPr>
        <dsp:cNvPr id="0" name=""/>
        <dsp:cNvSpPr/>
      </dsp:nvSpPr>
      <dsp:spPr>
        <a:xfrm>
          <a:off x="7563046" y="2545532"/>
          <a:ext cx="3429943" cy="14551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422400">
            <a:lnSpc>
              <a:spcPct val="100000"/>
            </a:lnSpc>
            <a:spcBef>
              <a:spcPct val="0"/>
            </a:spcBef>
            <a:spcAft>
              <a:spcPct val="35000"/>
            </a:spcAft>
            <a:buNone/>
          </a:pPr>
          <a:r>
            <a:rPr lang="en-US" sz="3200" kern="1200" dirty="0"/>
            <a:t>Total Codes Revised: 1998 (Surgeries, Daycare, and Diagnostic Procedures)</a:t>
          </a:r>
        </a:p>
      </dsp:txBody>
      <dsp:txXfrm>
        <a:off x="7563046" y="2545532"/>
        <a:ext cx="3429943" cy="1455127"/>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contDir" val="sameDir"/>
            <dgm:param type="grDir" val="tL"/>
            <dgm:param type="flowDir" val="row"/>
          </dgm:alg>
        </dgm:if>
        <dgm:else name="Name5">
          <dgm:alg type="snake">
            <dgm:param type="contDir" val="sameDir"/>
            <dgm:param type="grDir" val="tR"/>
            <dgm:param type="flowDir" val="row"/>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parTxLTRAlign" val="l"/>
                  <dgm:param type="parTxRTLAlign" val="l"/>
                  <dgm:param type="shpTxLTRAlignCh" val="l"/>
                  <dgm:param type="shpTxRTLAlignCh" val="l"/>
                  <dgm:param type="txAnchorVert" val="mid"/>
                </dgm:alg>
              </dgm:if>
              <dgm:else name="Name9">
                <dgm:alg type="tx">
                  <dgm:param type="parTxLTRAlign" val="r"/>
                  <dgm:param type="parTxRTLAlign" val="r"/>
                  <dgm:param type="shpTxLTRAlignCh" val="r"/>
                  <dgm:param type="shpTxRTLAlignCh" val="r"/>
                  <dgm:param type="txAnchorVert" val="mid"/>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3D761DFF-3877-4116-92C0-C4B9561FC39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4" name="Date Placeholder 3"/>
          <p:cNvSpPr>
            <a:spLocks noGrp="1"/>
          </p:cNvSpPr>
          <p:nvPr>
            <p:ph type="dt" sz="half" idx="10"/>
          </p:nvPr>
        </p:nvSpPr>
        <p:spPr/>
        <p:txBody>
          <a:bodyPr/>
          <a:lstStyle/>
          <a:p>
            <a:fld id="{3D761DFF-3877-4116-92C0-C4B9561FC39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4" name="Date Placeholder 3"/>
          <p:cNvSpPr>
            <a:spLocks noGrp="1"/>
          </p:cNvSpPr>
          <p:nvPr>
            <p:ph type="dt" sz="half" idx="10"/>
          </p:nvPr>
        </p:nvSpPr>
        <p:spPr/>
        <p:txBody>
          <a:bodyPr/>
          <a:lstStyle/>
          <a:p>
            <a:fld id="{3D761DFF-3877-4116-92C0-C4B9561FC39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4" name="Date Placeholder 3"/>
          <p:cNvSpPr>
            <a:spLocks noGrp="1"/>
          </p:cNvSpPr>
          <p:nvPr>
            <p:ph type="dt" sz="half" idx="10"/>
          </p:nvPr>
        </p:nvSpPr>
        <p:spPr/>
        <p:txBody>
          <a:bodyPr/>
          <a:lstStyle/>
          <a:p>
            <a:fld id="{3D761DFF-3877-4116-92C0-C4B9561FC39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3D761DFF-3877-4116-92C0-C4B9561FC39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5" name="Date Placeholder 4"/>
          <p:cNvSpPr>
            <a:spLocks noGrp="1"/>
          </p:cNvSpPr>
          <p:nvPr>
            <p:ph type="dt" sz="half" idx="10"/>
          </p:nvPr>
        </p:nvSpPr>
        <p:spPr/>
        <p:txBody>
          <a:bodyPr/>
          <a:lstStyle/>
          <a:p>
            <a:fld id="{3D761DFF-3877-4116-92C0-C4B9561FC39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7" name="Date Placeholder 6"/>
          <p:cNvSpPr>
            <a:spLocks noGrp="1"/>
          </p:cNvSpPr>
          <p:nvPr>
            <p:ph type="dt" sz="half" idx="10"/>
          </p:nvPr>
        </p:nvSpPr>
        <p:spPr/>
        <p:txBody>
          <a:bodyPr/>
          <a:lstStyle/>
          <a:p>
            <a:fld id="{3D761DFF-3877-4116-92C0-C4B9561FC394}"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3D761DFF-3877-4116-92C0-C4B9561FC394}"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761DFF-3877-4116-92C0-C4B9561FC394}"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3D761DFF-3877-4116-92C0-C4B9561FC39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3D761DFF-3877-4116-92C0-C4B9561FC39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799A28-90CD-4741-897A-3CAFB1A101CF}"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61DFF-3877-4116-92C0-C4B9561FC394}" type="datetimeFigureOut">
              <a:rPr lang="en-IN" smtClean="0"/>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799A28-90CD-4741-897A-3CAFB1A101CF}"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Newer initiatives </a:t>
            </a:r>
            <a:endParaRPr lang="en-IN" dirty="0"/>
          </a:p>
        </p:txBody>
      </p:sp>
      <p:sp>
        <p:nvSpPr>
          <p:cNvPr id="3" name="Subtitle 2"/>
          <p:cNvSpPr>
            <a:spLocks noGrp="1"/>
          </p:cNvSpPr>
          <p:nvPr>
            <p:ph type="subTitle" idx="1"/>
          </p:nvPr>
        </p:nvSpPr>
        <p:spPr/>
        <p:txBody>
          <a:bodyPr/>
          <a:lstStyle/>
          <a:p>
            <a:endParaRPr lang="en-I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3595"/>
          </a:xfrm>
        </p:spPr>
        <p:txBody>
          <a:bodyPr/>
          <a:lstStyle/>
          <a:p>
            <a:r>
              <a:rPr lang="en-IN" dirty="0"/>
              <a:t>Accreditation criteria</a:t>
            </a:r>
            <a:endParaRPr lang="en-IN" dirty="0"/>
          </a:p>
        </p:txBody>
      </p:sp>
      <p:sp>
        <p:nvSpPr>
          <p:cNvPr id="3" name="Content Placeholder 2"/>
          <p:cNvSpPr>
            <a:spLocks noGrp="1"/>
          </p:cNvSpPr>
          <p:nvPr>
            <p:ph idx="1"/>
          </p:nvPr>
        </p:nvSpPr>
        <p:spPr>
          <a:xfrm>
            <a:off x="838200" y="1188720"/>
            <a:ext cx="10515600" cy="5532755"/>
          </a:xfrm>
        </p:spPr>
        <p:txBody>
          <a:bodyPr>
            <a:normAutofit/>
          </a:bodyPr>
          <a:lstStyle/>
          <a:p>
            <a:r>
              <a:rPr lang="en-IN" dirty="0"/>
              <a:t>All Hospitals and centres shall have full NABH or equivalent accreditation.</a:t>
            </a:r>
            <a:endParaRPr lang="en-IN" dirty="0"/>
          </a:p>
          <a:p>
            <a:r>
              <a:rPr lang="en-IN" dirty="0"/>
              <a:t>Other Hospitals and centres  can also be considered if they have entry level NABH accreditation or QCI recommendation to stay on the panel of CGHS </a:t>
            </a:r>
            <a:endParaRPr lang="en-IN" dirty="0"/>
          </a:p>
          <a:p>
            <a:r>
              <a:rPr lang="en-IN" dirty="0"/>
              <a:t>Hospitals seeking empanelment as </a:t>
            </a:r>
            <a:r>
              <a:rPr lang="en-IN" dirty="0" err="1"/>
              <a:t>Superspeciality</a:t>
            </a:r>
            <a:r>
              <a:rPr lang="en-IN" dirty="0"/>
              <a:t> Hospitals shall compulsorily be NABH and NABL accredited </a:t>
            </a:r>
            <a:endParaRPr lang="en-IN" dirty="0"/>
          </a:p>
          <a:p>
            <a:r>
              <a:rPr lang="en-IN" dirty="0"/>
              <a:t>Stand alone laboratories shall compulsorily be NABL or equivalent accreditation</a:t>
            </a:r>
            <a:endParaRPr lang="en-IN" dirty="0"/>
          </a:p>
          <a:p>
            <a:endParaRPr lang="en-IN" dirty="0"/>
          </a:p>
        </p:txBody>
      </p:sp>
      <p:sp>
        <p:nvSpPr>
          <p:cNvPr id="4" name="Slide Number Placeholder 3"/>
          <p:cNvSpPr>
            <a:spLocks noGrp="1"/>
          </p:cNvSpPr>
          <p:nvPr>
            <p:ph type="sldNum" sz="quarter" idx="12"/>
          </p:nvPr>
        </p:nvSpPr>
        <p:spPr/>
        <p:txBody>
          <a:bodyPr/>
          <a:lstStyle/>
          <a:p>
            <a:fld id="{781F9D81-BA85-4DCC-99D3-6E94EF672FE6}" type="slidenum">
              <a:rPr lang="en-IN" smtClean="0"/>
            </a:fld>
            <a:endParaRPr lang="en-I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92798"/>
          </a:xfrm>
        </p:spPr>
        <p:txBody>
          <a:bodyPr/>
          <a:lstStyle/>
          <a:p>
            <a:r>
              <a:rPr lang="en-IN" dirty="0"/>
              <a:t>RELAXATIONS …</a:t>
            </a:r>
            <a:endParaRPr lang="en-IN" dirty="0"/>
          </a:p>
        </p:txBody>
      </p:sp>
      <p:sp>
        <p:nvSpPr>
          <p:cNvPr id="3" name="Content Placeholder 2"/>
          <p:cNvSpPr>
            <a:spLocks noGrp="1"/>
          </p:cNvSpPr>
          <p:nvPr>
            <p:ph idx="1"/>
          </p:nvPr>
        </p:nvSpPr>
        <p:spPr>
          <a:xfrm>
            <a:off x="445770" y="1337310"/>
            <a:ext cx="10908030" cy="5155564"/>
          </a:xfrm>
        </p:spPr>
        <p:txBody>
          <a:bodyPr>
            <a:normAutofit fontScale="92500" lnSpcReduction="20000"/>
          </a:bodyPr>
          <a:lstStyle/>
          <a:p>
            <a:r>
              <a:rPr lang="en-IN" dirty="0"/>
              <a:t>In Tier II, Tier III and Northeastern States (Assam, Arunachal Pradesh, Manipur, Meghalaya, Mizoram, Nagaland, Sikkim, and Tripura), UT of J&amp;K, UT of Ladakh HCOs (Except Stand alone Laboratory )  without any accreditation or QCI recommendation shall be provisionally empanelled subject to the condition that they must obtain QCI recommendation, entry-level NABH accreditation, or full NABH accreditation (or an equivalent certification) within 6 months from the date of empanelment </a:t>
            </a:r>
            <a:endParaRPr lang="en-IN" dirty="0"/>
          </a:p>
          <a:p>
            <a:r>
              <a:rPr lang="en-IN" dirty="0"/>
              <a:t>Tier III and Northeastern States, UT of J&amp;K, UT of Ladakh Stand alone laboratories   without  accreditation shall be provisionally empanelled subject to the condition that they must obtain full NABL or equivalent accreditation  within 6 months from the date of empanelment </a:t>
            </a:r>
            <a:endParaRPr lang="en-IN" dirty="0"/>
          </a:p>
          <a:p>
            <a:r>
              <a:rPr lang="en-IN" dirty="0"/>
              <a:t>Since there are no NABH or its equivalent standards for Chemo centres  these centres shall also be empanelled subject to the condition that they will obtain QCI recommendation within 6 months</a:t>
            </a:r>
            <a:endParaRPr lang="en-IN" dirty="0"/>
          </a:p>
          <a:p>
            <a:r>
              <a:rPr lang="en-IN" dirty="0"/>
              <a:t>HCO  failing to acquire required quality accreditation or certification  within 6 months shall be removed from the list of empanelled HCOs under CGHS.</a:t>
            </a:r>
            <a:endParaRPr lang="en-IN" dirty="0"/>
          </a:p>
          <a:p>
            <a:endParaRPr lang="en-IN" dirty="0"/>
          </a:p>
          <a:p>
            <a:endParaRPr lang="en-IN" dirty="0"/>
          </a:p>
          <a:p>
            <a:endParaRPr lang="en-IN" dirty="0"/>
          </a:p>
        </p:txBody>
      </p:sp>
      <p:sp>
        <p:nvSpPr>
          <p:cNvPr id="4" name="Slide Number Placeholder 3"/>
          <p:cNvSpPr>
            <a:spLocks noGrp="1"/>
          </p:cNvSpPr>
          <p:nvPr>
            <p:ph type="sldNum" sz="quarter" idx="12"/>
          </p:nvPr>
        </p:nvSpPr>
        <p:spPr/>
        <p:txBody>
          <a:bodyPr/>
          <a:lstStyle/>
          <a:p>
            <a:fld id="{781F9D81-BA85-4DCC-99D3-6E94EF672FE6}" type="slidenum">
              <a:rPr lang="en-IN" smtClean="0"/>
            </a:fld>
            <a:endParaRPr lang="en-I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94372"/>
          </a:xfrm>
        </p:spPr>
        <p:txBody>
          <a:bodyPr/>
          <a:lstStyle/>
          <a:p>
            <a:endParaRPr lang="en-IN" dirty="0"/>
          </a:p>
        </p:txBody>
      </p:sp>
      <p:sp>
        <p:nvSpPr>
          <p:cNvPr id="3" name="Content Placeholder 2"/>
          <p:cNvSpPr>
            <a:spLocks noGrp="1"/>
          </p:cNvSpPr>
          <p:nvPr>
            <p:ph idx="1"/>
          </p:nvPr>
        </p:nvSpPr>
        <p:spPr>
          <a:xfrm>
            <a:off x="838200" y="1310326"/>
            <a:ext cx="10515600" cy="4866637"/>
          </a:xfrm>
        </p:spPr>
        <p:txBody>
          <a:bodyPr>
            <a:normAutofit fontScale="92500" lnSpcReduction="10000"/>
          </a:bodyPr>
          <a:lstStyle/>
          <a:p>
            <a:r>
              <a:rPr lang="en-IN" dirty="0"/>
              <a:t>The HCO shall compulsorily register itself with the Ayushman Bharat Digital Mission (ABDM) Health Facility Registry and obtain a unique Health Facility (HFR) ID prior to or at the time of empanelment. The HFR ID must be provided in the empanelment application and maintained active. If the HCO attains ABDM M3 compliance the HCO is entitled for 20 % discount in PBG . (The charitable HCO (as per income tax act )shall be given 50 % discount in PBG)</a:t>
            </a:r>
            <a:endParaRPr lang="en-IN" dirty="0"/>
          </a:p>
          <a:p>
            <a:r>
              <a:rPr lang="en-IN" dirty="0"/>
              <a:t>All consultants shall register on ABDM and provide HPR ID details in HEM portal</a:t>
            </a:r>
            <a:endParaRPr lang="en-IN" dirty="0"/>
          </a:p>
          <a:p>
            <a:r>
              <a:rPr lang="en-IN" dirty="0"/>
              <a:t>Shall compulsorily register on consumer helpline portal </a:t>
            </a:r>
            <a:endParaRPr lang="en-IN" dirty="0"/>
          </a:p>
          <a:p>
            <a:r>
              <a:rPr lang="en-IN" dirty="0"/>
              <a:t>Shall register for e visa / medical visa</a:t>
            </a:r>
            <a:endParaRPr lang="en-IN" dirty="0"/>
          </a:p>
          <a:p>
            <a:r>
              <a:rPr lang="en-IN" dirty="0"/>
              <a:t>Shall nominate two nodal officers , grievance redressal officer and also provide details of MOD in each shift</a:t>
            </a:r>
            <a:endParaRPr lang="en-IN" dirty="0"/>
          </a:p>
          <a:p>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6982"/>
          </a:xfrm>
        </p:spPr>
        <p:txBody>
          <a:bodyPr>
            <a:normAutofit fontScale="90000"/>
          </a:bodyPr>
          <a:lstStyle/>
          <a:p>
            <a:endParaRPr lang="en-IN" dirty="0"/>
          </a:p>
        </p:txBody>
      </p:sp>
      <p:sp>
        <p:nvSpPr>
          <p:cNvPr id="3" name="Content Placeholder 2"/>
          <p:cNvSpPr>
            <a:spLocks noGrp="1"/>
          </p:cNvSpPr>
          <p:nvPr>
            <p:ph idx="1"/>
          </p:nvPr>
        </p:nvSpPr>
        <p:spPr>
          <a:xfrm>
            <a:off x="838200" y="1121790"/>
            <a:ext cx="10515600" cy="5533534"/>
          </a:xfrm>
        </p:spPr>
        <p:txBody>
          <a:bodyPr>
            <a:normAutofit/>
          </a:bodyPr>
          <a:lstStyle/>
          <a:p>
            <a:r>
              <a:rPr lang="en-IN" dirty="0"/>
              <a:t>Differential rates shall be applicable to the HCOs empanelled under CGHS depending on the NABH and NABL accreditation, Super speciality status of the HCO and geographic location of HCO i.e. Tier I, Tier II .and Tier III cities </a:t>
            </a:r>
            <a:endParaRPr lang="en-IN" dirty="0"/>
          </a:p>
          <a:p>
            <a:r>
              <a:rPr lang="en-IN" dirty="0"/>
              <a:t>The Healthcare Organization (HCO) will be empanelled for a period of </a:t>
            </a:r>
            <a:r>
              <a:rPr lang="en-IN" b="1" dirty="0"/>
              <a:t>three years</a:t>
            </a:r>
            <a:r>
              <a:rPr lang="en-IN" dirty="0"/>
              <a:t>, covering all available facilities (OPD and IPD). (extendable by 1 year by mutual consent)</a:t>
            </a:r>
            <a:endParaRPr lang="en-IN" dirty="0"/>
          </a:p>
          <a:p>
            <a:r>
              <a:rPr lang="en-IN" dirty="0"/>
              <a:t>There will be no empanelment for selected services. All services (OPD and IPD) must be provided at CGHS rates, regardless of whether the facility is outsourced or in-house.</a:t>
            </a:r>
            <a:endParaRPr lang="en-IN" dirty="0"/>
          </a:p>
          <a:p>
            <a:r>
              <a:rPr lang="en-IN" dirty="0"/>
              <a:t> If a hospital adds new facilities or services, it must inform CGHS and provide these services to beneficiaries at CGHS-approved rates and guidelines.</a:t>
            </a:r>
            <a:endParaRPr lang="en-IN" dirty="0"/>
          </a:p>
          <a:p>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798" y="240030"/>
            <a:ext cx="10515600" cy="407873"/>
          </a:xfrm>
        </p:spPr>
        <p:txBody>
          <a:bodyPr>
            <a:normAutofit fontScale="90000"/>
          </a:bodyPr>
          <a:lstStyle/>
          <a:p>
            <a:r>
              <a:rPr lang="en-IN" dirty="0"/>
              <a:t>Super-speciality hospitals</a:t>
            </a:r>
            <a:endParaRPr lang="en-IN" dirty="0"/>
          </a:p>
        </p:txBody>
      </p:sp>
      <p:sp>
        <p:nvSpPr>
          <p:cNvPr id="3" name="Content Placeholder 2"/>
          <p:cNvSpPr>
            <a:spLocks noGrp="1"/>
          </p:cNvSpPr>
          <p:nvPr>
            <p:ph idx="1"/>
          </p:nvPr>
        </p:nvSpPr>
        <p:spPr>
          <a:xfrm>
            <a:off x="251460" y="791851"/>
            <a:ext cx="11407140" cy="5929459"/>
          </a:xfrm>
        </p:spPr>
        <p:txBody>
          <a:bodyPr>
            <a:normAutofit fontScale="70000" lnSpcReduction="20000"/>
          </a:bodyPr>
          <a:lstStyle/>
          <a:p>
            <a:r>
              <a:rPr lang="en-IN" dirty="0"/>
              <a:t>The Hospitals desirous of getting empanelled under this category shall meet the following conditions </a:t>
            </a:r>
            <a:endParaRPr lang="en-IN" dirty="0"/>
          </a:p>
          <a:p>
            <a:r>
              <a:rPr lang="en-IN" dirty="0"/>
              <a:t>Hospitals with 200 or more beds.(In tier 2 and tier 3 cities 100 or more beds)  </a:t>
            </a:r>
            <a:endParaRPr lang="en-IN" dirty="0"/>
          </a:p>
          <a:p>
            <a:r>
              <a:rPr lang="en-IN" dirty="0"/>
              <a:t>Should be mandatorily accredited by NABH or its equivalent such as Joint Commission International (JCI) of USA, ACHS of Australia or by any other accreditation body approved by International Society for Quality in Health Care (ISQUA).</a:t>
            </a:r>
            <a:endParaRPr lang="en-IN" dirty="0"/>
          </a:p>
          <a:p>
            <a:r>
              <a:rPr lang="en-IN" dirty="0"/>
              <a:t>It should have inhouse lab and there should be separate NABL full accreditation</a:t>
            </a:r>
            <a:endParaRPr lang="en-IN" dirty="0"/>
          </a:p>
          <a:p>
            <a:r>
              <a:rPr lang="en-IN" dirty="0"/>
              <a:t>Should mandatorily have the following inhouse Super Specialties along with general specialities like General Medicine, Surgery , OBG, ENT , </a:t>
            </a:r>
            <a:r>
              <a:rPr lang="en-IN" dirty="0" err="1"/>
              <a:t>Opthal</a:t>
            </a:r>
            <a:r>
              <a:rPr lang="en-IN" dirty="0"/>
              <a:t> , Paediatrics etc</a:t>
            </a:r>
            <a:endParaRPr lang="en-IN" dirty="0"/>
          </a:p>
          <a:p>
            <a:pPr lvl="1"/>
            <a:r>
              <a:rPr lang="en-IN" dirty="0"/>
              <a:t>Nephrology and Urology (including Renal Transplantation). </a:t>
            </a:r>
            <a:endParaRPr lang="en-IN" dirty="0"/>
          </a:p>
          <a:p>
            <a:pPr lvl="1"/>
            <a:r>
              <a:rPr lang="en-IN" dirty="0"/>
              <a:t>Neurosurgery, </a:t>
            </a:r>
            <a:endParaRPr lang="en-IN" dirty="0"/>
          </a:p>
          <a:p>
            <a:pPr lvl="1"/>
            <a:r>
              <a:rPr lang="en-IN" dirty="0"/>
              <a:t>Cardiothoracic Surgery, </a:t>
            </a:r>
            <a:endParaRPr lang="en-IN" dirty="0"/>
          </a:p>
          <a:p>
            <a:pPr lvl="1"/>
            <a:r>
              <a:rPr lang="en-IN" dirty="0"/>
              <a:t>Medical Oncology, </a:t>
            </a:r>
            <a:endParaRPr lang="en-IN" dirty="0"/>
          </a:p>
          <a:p>
            <a:pPr lvl="1"/>
            <a:r>
              <a:rPr lang="en-IN" dirty="0"/>
              <a:t>Surgical Oncology </a:t>
            </a:r>
            <a:endParaRPr lang="en-IN" dirty="0"/>
          </a:p>
          <a:p>
            <a:pPr lvl="1"/>
            <a:r>
              <a:rPr lang="en-IN" dirty="0"/>
              <a:t>Radiation Oncology </a:t>
            </a:r>
            <a:endParaRPr lang="en-IN" dirty="0"/>
          </a:p>
          <a:p>
            <a:pPr lvl="1"/>
            <a:r>
              <a:rPr lang="en-IN" dirty="0"/>
              <a:t>Transplant facilities.</a:t>
            </a:r>
            <a:endParaRPr lang="en-IN" dirty="0"/>
          </a:p>
          <a:p>
            <a:pPr lvl="1"/>
            <a:r>
              <a:rPr lang="en-IN" dirty="0"/>
              <a:t>Endocrinology. </a:t>
            </a:r>
            <a:endParaRPr lang="en-IN" dirty="0"/>
          </a:p>
          <a:p>
            <a:pPr lvl="1"/>
            <a:r>
              <a:rPr lang="en-IN" dirty="0"/>
              <a:t>Specialized Orthopaedic Treatment facilities that include Joint Replacement Surgery </a:t>
            </a:r>
            <a:endParaRPr lang="en-IN" dirty="0"/>
          </a:p>
          <a:p>
            <a:pPr lvl="1"/>
            <a:r>
              <a:rPr lang="en-IN" dirty="0"/>
              <a:t>Gastroenterology and GI-Surgery Transplantation.         </a:t>
            </a:r>
            <a:endParaRPr lang="en-IN" dirty="0"/>
          </a:p>
          <a:p>
            <a:r>
              <a:rPr lang="en-IN" dirty="0"/>
              <a:t>All facilities shall be inhouse and if there is any outsourced </a:t>
            </a:r>
            <a:r>
              <a:rPr lang="en-IN" dirty="0" err="1"/>
              <a:t>facililty</a:t>
            </a:r>
            <a:r>
              <a:rPr lang="en-IN" dirty="0"/>
              <a:t> they are not entitled for </a:t>
            </a:r>
            <a:r>
              <a:rPr lang="en-IN" dirty="0" err="1"/>
              <a:t>superspeciality</a:t>
            </a:r>
            <a:r>
              <a:rPr lang="en-IN" dirty="0"/>
              <a:t> category</a:t>
            </a:r>
            <a:endParaRPr lang="en-IN" dirty="0"/>
          </a:p>
          <a:p>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884" y="595904"/>
            <a:ext cx="3375581" cy="5571898"/>
          </a:xfrm>
        </p:spPr>
        <p:txBody>
          <a:bodyPr>
            <a:normAutofit/>
          </a:bodyPr>
          <a:lstStyle/>
          <a:p>
            <a:r>
              <a:rPr lang="en-IN" b="1" dirty="0"/>
              <a:t>Why -Need Revised MOA</a:t>
            </a:r>
            <a:endParaRPr lang="en-IN" dirty="0"/>
          </a:p>
        </p:txBody>
      </p:sp>
      <p:sp>
        <p:nvSpPr>
          <p:cNvPr id="3" name="Content Placeholder 2"/>
          <p:cNvSpPr>
            <a:spLocks noGrp="1"/>
          </p:cNvSpPr>
          <p:nvPr>
            <p:ph idx="1"/>
          </p:nvPr>
        </p:nvSpPr>
        <p:spPr>
          <a:xfrm>
            <a:off x="3440783" y="273377"/>
            <a:ext cx="8182465" cy="6259398"/>
          </a:xfrm>
        </p:spPr>
        <p:txBody>
          <a:bodyPr anchor="ctr">
            <a:normAutofit/>
          </a:bodyPr>
          <a:lstStyle/>
          <a:p>
            <a:r>
              <a:rPr lang="en-IN" sz="2400" b="1" dirty="0"/>
              <a:t>Increase in no of grievances from beneficiaries and also HCO-suggesting gap in CGHS policy and Hospital policy</a:t>
            </a:r>
            <a:endParaRPr lang="en-IN" sz="2400" b="1" dirty="0"/>
          </a:p>
          <a:p>
            <a:r>
              <a:rPr lang="en-IN" sz="2400" b="1" dirty="0"/>
              <a:t>Dependence on empanelled HCO increasing –now we refer for consultation also</a:t>
            </a:r>
            <a:endParaRPr lang="en-IN" sz="2400" dirty="0"/>
          </a:p>
          <a:p>
            <a:r>
              <a:rPr lang="en-IN" sz="2400" b="1" dirty="0"/>
              <a:t>Increase in frauds</a:t>
            </a:r>
            <a:endParaRPr lang="en-IN" sz="2400" dirty="0"/>
          </a:p>
          <a:p>
            <a:r>
              <a:rPr lang="en-IN" sz="2400" b="1" dirty="0"/>
              <a:t>From manual to Paper less billing since 2021</a:t>
            </a:r>
            <a:endParaRPr lang="en-IN" sz="2400" dirty="0"/>
          </a:p>
          <a:p>
            <a:r>
              <a:rPr lang="en-IN" sz="2400" b="1" dirty="0"/>
              <a:t>Cancer rates since 2015</a:t>
            </a:r>
            <a:endParaRPr lang="en-IN" sz="2400" dirty="0"/>
          </a:p>
          <a:p>
            <a:r>
              <a:rPr lang="en-IN" sz="2400" b="1" dirty="0"/>
              <a:t>To accommodate many policy changes and new </a:t>
            </a:r>
            <a:r>
              <a:rPr lang="en-IN" sz="2400" b="1" dirty="0" err="1"/>
              <a:t>inititives</a:t>
            </a:r>
            <a:r>
              <a:rPr lang="en-IN" sz="2400" b="1" dirty="0"/>
              <a:t> </a:t>
            </a:r>
            <a:endParaRPr lang="en-IN" sz="2400" dirty="0"/>
          </a:p>
          <a:p>
            <a:r>
              <a:rPr lang="en-IN" sz="2400" b="1" dirty="0"/>
              <a:t>Revised rates </a:t>
            </a:r>
            <a:endParaRPr lang="en-IN" sz="2400" dirty="0"/>
          </a:p>
          <a:p>
            <a:r>
              <a:rPr lang="en-IN" sz="2400" b="1" dirty="0"/>
              <a:t>Old MOA – toothless with respect to frauds- disciplinary proceeding against HCO was not clear penalties were not sever enough and were not accommodating various kinds of fraud . Many grey areas </a:t>
            </a:r>
            <a:endParaRPr lang="en-IN" sz="2400" dirty="0"/>
          </a:p>
          <a:p>
            <a:endParaRPr lang="en-IN" sz="2000" dirty="0"/>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781F9D81-BA85-4DCC-99D3-6E94EF672FE6}" type="slidenum">
              <a:rPr lang="en-IN" smtClean="0"/>
            </a:fld>
            <a:endParaRPr lang="en-I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604" y="643050"/>
            <a:ext cx="2941947" cy="5571898"/>
          </a:xfrm>
        </p:spPr>
        <p:txBody>
          <a:bodyPr>
            <a:normAutofit/>
          </a:bodyPr>
          <a:lstStyle/>
          <a:p>
            <a:r>
              <a:rPr lang="en-IN" dirty="0"/>
              <a:t>Key features</a:t>
            </a:r>
            <a:endParaRPr lang="en-IN" dirty="0"/>
          </a:p>
        </p:txBody>
      </p:sp>
      <p:sp>
        <p:nvSpPr>
          <p:cNvPr id="3" name="Content Placeholder 2"/>
          <p:cNvSpPr>
            <a:spLocks noGrp="1"/>
          </p:cNvSpPr>
          <p:nvPr>
            <p:ph idx="1"/>
          </p:nvPr>
        </p:nvSpPr>
        <p:spPr>
          <a:xfrm>
            <a:off x="3148551" y="263952"/>
            <a:ext cx="8578393" cy="6193409"/>
          </a:xfrm>
        </p:spPr>
        <p:txBody>
          <a:bodyPr anchor="ctr">
            <a:normAutofit/>
          </a:bodyPr>
          <a:lstStyle/>
          <a:p>
            <a:r>
              <a:rPr lang="en-IN" sz="2000" b="1" dirty="0"/>
              <a:t>Clear definitions – Package , ward charges , admissible and Non </a:t>
            </a:r>
            <a:r>
              <a:rPr lang="en-IN" sz="2000" b="1" dirty="0" err="1"/>
              <a:t>admissibles</a:t>
            </a:r>
            <a:r>
              <a:rPr lang="en-IN" sz="2000" b="1" dirty="0"/>
              <a:t> </a:t>
            </a:r>
            <a:endParaRPr lang="en-IN" sz="2000" b="1" dirty="0"/>
          </a:p>
          <a:p>
            <a:r>
              <a:rPr lang="en-IN" sz="2000" b="1" dirty="0"/>
              <a:t>Clear billing guidelines , inclusions exclusions </a:t>
            </a:r>
            <a:endParaRPr lang="en-IN" sz="2000" dirty="0"/>
          </a:p>
          <a:p>
            <a:r>
              <a:rPr lang="en-IN" sz="2000" b="1" dirty="0"/>
              <a:t>Mandates HCO to have Policy for CGHS beneficiaries</a:t>
            </a:r>
            <a:endParaRPr lang="en-IN" sz="2000" dirty="0"/>
          </a:p>
          <a:p>
            <a:r>
              <a:rPr lang="en-IN" sz="2000" b="1" dirty="0"/>
              <a:t>Clearly defined empanelment, disciplinary proceedings and </a:t>
            </a:r>
            <a:r>
              <a:rPr lang="en-IN" sz="2000" b="1" dirty="0" err="1"/>
              <a:t>deempanelment</a:t>
            </a:r>
            <a:r>
              <a:rPr lang="en-IN" sz="2000" b="1" dirty="0"/>
              <a:t> procedure</a:t>
            </a:r>
            <a:endParaRPr lang="en-IN" sz="2000" dirty="0"/>
          </a:p>
          <a:p>
            <a:r>
              <a:rPr lang="en-IN" sz="2000" b="1" dirty="0"/>
              <a:t>Creation of HEC plus entrusts with clear </a:t>
            </a:r>
            <a:r>
              <a:rPr lang="en-IN" sz="2000" b="1" dirty="0" err="1"/>
              <a:t>responsibilites</a:t>
            </a:r>
            <a:r>
              <a:rPr lang="en-IN" sz="2000" b="1" dirty="0"/>
              <a:t> – ensures strengthening the problem solving at CGHS end</a:t>
            </a:r>
            <a:endParaRPr lang="en-IN" sz="2000" b="1" dirty="0"/>
          </a:p>
          <a:p>
            <a:r>
              <a:rPr lang="en-IN" sz="2000" dirty="0"/>
              <a:t>Nominating grievance redressal officer , Nodal officers at HCO – strengthens at HCO end</a:t>
            </a:r>
            <a:endParaRPr lang="en-IN" sz="2000" dirty="0"/>
          </a:p>
          <a:p>
            <a:r>
              <a:rPr lang="en-IN" sz="2000" dirty="0"/>
              <a:t>Mandates more interaction amongst stake holders – ZAC and more rigorous </a:t>
            </a:r>
            <a:r>
              <a:rPr lang="en-IN" sz="2000" dirty="0" err="1"/>
              <a:t>reporting.Feed</a:t>
            </a:r>
            <a:r>
              <a:rPr lang="en-IN" sz="2000" dirty="0"/>
              <a:t> back from </a:t>
            </a:r>
            <a:r>
              <a:rPr lang="en-IN" sz="2000" dirty="0" err="1"/>
              <a:t>beneficieries</a:t>
            </a:r>
            <a:r>
              <a:rPr lang="en-IN" sz="2000" dirty="0"/>
              <a:t> </a:t>
            </a:r>
            <a:endParaRPr lang="en-IN" sz="2000" dirty="0"/>
          </a:p>
          <a:p>
            <a:r>
              <a:rPr lang="en-IN" sz="2000" b="1" dirty="0"/>
              <a:t>Fraud definition stringent penalties, creation of anti fraud cell, OTP </a:t>
            </a:r>
            <a:r>
              <a:rPr lang="en-IN" sz="2000" b="1" dirty="0" err="1"/>
              <a:t>aunthentication</a:t>
            </a:r>
            <a:r>
              <a:rPr lang="en-IN" sz="2000" b="1" dirty="0"/>
              <a:t>, clearly defined penalties etc major step towards fraud prevention</a:t>
            </a:r>
            <a:endParaRPr lang="en-IN" sz="2000" dirty="0"/>
          </a:p>
          <a:p>
            <a:r>
              <a:rPr lang="en-IN" sz="2000" b="1" dirty="0"/>
              <a:t>It was circulated to all stake holder and based on inputs received some clauses have been revised</a:t>
            </a:r>
            <a:endParaRPr lang="en-IN" sz="2000" dirty="0"/>
          </a:p>
          <a:p>
            <a:r>
              <a:rPr lang="en-IN" sz="2000" dirty="0"/>
              <a:t>17 Major clauses  - At some areas there could be reiteration of certain clauses </a:t>
            </a:r>
            <a:endParaRPr lang="en-IN" sz="2000" dirty="0"/>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781F9D81-BA85-4DCC-99D3-6E94EF672FE6}" type="slidenum">
              <a:rPr lang="en-IN" smtClean="0"/>
            </a:fld>
            <a:endParaRPr lang="en-I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872" y="643050"/>
            <a:ext cx="4155825" cy="5571898"/>
          </a:xfrm>
        </p:spPr>
        <p:txBody>
          <a:bodyPr>
            <a:normAutofit/>
          </a:bodyPr>
          <a:lstStyle/>
          <a:p>
            <a:r>
              <a:rPr lang="en-IN" dirty="0"/>
              <a:t>Implementation</a:t>
            </a:r>
            <a:endParaRPr lang="en-IN" dirty="0"/>
          </a:p>
        </p:txBody>
      </p:sp>
      <p:sp>
        <p:nvSpPr>
          <p:cNvPr id="3" name="Content Placeholder 2"/>
          <p:cNvSpPr>
            <a:spLocks noGrp="1"/>
          </p:cNvSpPr>
          <p:nvPr>
            <p:ph idx="1"/>
          </p:nvPr>
        </p:nvSpPr>
        <p:spPr>
          <a:xfrm>
            <a:off x="4091233" y="557189"/>
            <a:ext cx="7262565" cy="6164286"/>
          </a:xfrm>
        </p:spPr>
        <p:txBody>
          <a:bodyPr anchor="ctr">
            <a:normAutofit/>
          </a:bodyPr>
          <a:lstStyle/>
          <a:p>
            <a:r>
              <a:rPr lang="en-IN" sz="2400" b="1" dirty="0"/>
              <a:t>Awareness of clauses to all stake holders – CGHS officials (doctors, staff) , Hospital officials and even </a:t>
            </a:r>
            <a:r>
              <a:rPr lang="en-IN" sz="2400" b="1" dirty="0" err="1"/>
              <a:t>beneficieries</a:t>
            </a:r>
            <a:r>
              <a:rPr lang="en-IN" sz="2400" b="1" dirty="0"/>
              <a:t> </a:t>
            </a:r>
            <a:endParaRPr lang="en-IN" sz="2400" dirty="0"/>
          </a:p>
          <a:p>
            <a:r>
              <a:rPr lang="en-IN" sz="2400" b="1" dirty="0"/>
              <a:t>Training all above at regular intervals </a:t>
            </a:r>
            <a:endParaRPr lang="en-IN" sz="2400" dirty="0"/>
          </a:p>
          <a:p>
            <a:r>
              <a:rPr lang="en-IN" sz="2400" b="1" dirty="0"/>
              <a:t>Feed back from audits , complaints , feed back form compulsory for all IPD cases</a:t>
            </a:r>
            <a:endParaRPr lang="en-IN" sz="2400" dirty="0"/>
          </a:p>
          <a:p>
            <a:r>
              <a:rPr lang="en-IN" sz="2400" b="1" dirty="0"/>
              <a:t>Revision also involved studying NHA portal (TMS ,HEM) and also CDAC portal ,make necessary changes </a:t>
            </a:r>
            <a:endParaRPr lang="en-IN" sz="2400" b="1" dirty="0"/>
          </a:p>
          <a:p>
            <a:pPr lvl="1"/>
            <a:r>
              <a:rPr lang="en-IN" b="1" dirty="0"/>
              <a:t> To accommodate MOA clauses </a:t>
            </a:r>
            <a:endParaRPr lang="en-IN" b="1" dirty="0"/>
          </a:p>
          <a:p>
            <a:pPr lvl="1"/>
            <a:r>
              <a:rPr lang="en-IN" b="1" dirty="0"/>
              <a:t>Easy billing and payment processes </a:t>
            </a:r>
            <a:endParaRPr lang="en-IN" b="1" dirty="0"/>
          </a:p>
          <a:p>
            <a:pPr lvl="1"/>
            <a:r>
              <a:rPr lang="en-IN" b="1" dirty="0"/>
              <a:t> Implementation of anti-fraud triggers </a:t>
            </a:r>
            <a:endParaRPr lang="en-IN" dirty="0"/>
          </a:p>
          <a:p>
            <a:r>
              <a:rPr lang="en-IN" sz="2400" b="1" dirty="0"/>
              <a:t>Formation of HEC , Anti fraud cell ( at LOCAL and also department level)</a:t>
            </a:r>
            <a:endParaRPr lang="en-IN" sz="2400" dirty="0"/>
          </a:p>
          <a:p>
            <a:endParaRPr lang="en-IN" sz="2000" dirty="0"/>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781F9D81-BA85-4DCC-99D3-6E94EF672FE6}" type="slidenum">
              <a:rPr lang="en-IN" smtClean="0"/>
            </a:fld>
            <a:endParaRPr lang="en-I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7189"/>
            <a:ext cx="4155825" cy="5571898"/>
          </a:xfrm>
        </p:spPr>
        <p:txBody>
          <a:bodyPr>
            <a:normAutofit/>
          </a:bodyPr>
          <a:lstStyle/>
          <a:p>
            <a:r>
              <a:rPr lang="en-IN" b="1"/>
              <a:t>Clause 6: Rights of CGHS Beneficiaries and Grievance Redressal</a:t>
            </a:r>
            <a:br>
              <a:rPr lang="en-IN" dirty="0"/>
            </a:br>
            <a:endParaRPr lang="en-IN" dirty="0"/>
          </a:p>
        </p:txBody>
      </p:sp>
      <p:sp>
        <p:nvSpPr>
          <p:cNvPr id="3" name="Content Placeholder 2"/>
          <p:cNvSpPr>
            <a:spLocks noGrp="1"/>
          </p:cNvSpPr>
          <p:nvPr>
            <p:ph idx="1"/>
          </p:nvPr>
        </p:nvSpPr>
        <p:spPr>
          <a:xfrm>
            <a:off x="5186552" y="557189"/>
            <a:ext cx="6167246" cy="5571898"/>
          </a:xfrm>
        </p:spPr>
        <p:txBody>
          <a:bodyPr anchor="ctr">
            <a:normAutofit/>
          </a:bodyPr>
          <a:lstStyle/>
          <a:p>
            <a:r>
              <a:rPr lang="en-IN" sz="1700" b="1"/>
              <a:t>Non-Discrimination &amp; Priority-  CGHS patients have right to seek consultation from Any consultants (visiting or inhouse )</a:t>
            </a:r>
            <a:endParaRPr lang="en-IN" sz="1700" b="1"/>
          </a:p>
          <a:p>
            <a:r>
              <a:rPr lang="en-IN" sz="1700" b="1"/>
              <a:t>Access to All Facilities:</a:t>
            </a:r>
            <a:r>
              <a:rPr lang="en-IN" sz="1700"/>
              <a:t> The beneficiary has the right to access all facilities (including outsourced facilities). </a:t>
            </a:r>
            <a:endParaRPr lang="en-IN" sz="1700"/>
          </a:p>
          <a:p>
            <a:pPr lvl="0"/>
            <a:r>
              <a:rPr lang="en-IN" sz="1700" b="1"/>
              <a:t>Grievance Redressal Mechanism:</a:t>
            </a:r>
            <a:endParaRPr lang="en-IN" sz="1700"/>
          </a:p>
          <a:p>
            <a:pPr lvl="1"/>
            <a:r>
              <a:rPr lang="en-IN" sz="1700"/>
              <a:t> The HCO shall establish an internal Grievance Redressal Mechanism specifically for CGHS beneficiaries. </a:t>
            </a:r>
            <a:endParaRPr lang="en-IN" sz="1700"/>
          </a:p>
          <a:p>
            <a:pPr lvl="1"/>
            <a:r>
              <a:rPr lang="en-IN" sz="1700"/>
              <a:t>An officer of the rank of Medical Superintendent or equivalent of the HCO shall be designated as the Grievance Redressal Officer for CGHS patients. </a:t>
            </a:r>
            <a:endParaRPr lang="en-IN" sz="1700"/>
          </a:p>
          <a:p>
            <a:pPr lvl="1"/>
            <a:r>
              <a:rPr lang="en-IN" sz="1700"/>
              <a:t>Any complaint or grievance from a CGHS beneficiary must be addressed promptly by the HCO. The Grievance Officer shall ensure that all grievances are resolved within 2 (two) working days of being reported. </a:t>
            </a:r>
            <a:endParaRPr lang="en-IN" sz="1700"/>
          </a:p>
          <a:p>
            <a:pPr lvl="1"/>
            <a:r>
              <a:rPr lang="en-IN" sz="1700"/>
              <a:t>A monthly report of grievances received from CGHS beneficiaries, and the resolution provided shall be compiled by the Grievance Officer, and a copy of this report shall be sent to the Head/Administrator of the HCO and to the Additional Director, CGHS of the city for review. Repeated or serious complaints may invite scrutiny by CGHS.</a:t>
            </a:r>
            <a:endParaRPr lang="en-IN" sz="1700"/>
          </a:p>
          <a:p>
            <a:endParaRPr lang="en-IN" sz="1700"/>
          </a:p>
          <a:p>
            <a:endParaRPr lang="en-IN" sz="1700"/>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781F9D81-BA85-4DCC-99D3-6E94EF672FE6}" type="slidenum">
              <a:rPr lang="en-IN" smtClean="0"/>
            </a:fld>
            <a:endParaRPr lang="en-I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8090"/>
          </a:xfrm>
        </p:spPr>
        <p:txBody>
          <a:bodyPr>
            <a:normAutofit fontScale="90000"/>
          </a:bodyPr>
          <a:lstStyle/>
          <a:p>
            <a:r>
              <a:rPr lang="en-US" dirty="0"/>
              <a:t>Procedure of availing treatment at </a:t>
            </a:r>
            <a:r>
              <a:rPr lang="en-US" dirty="0" err="1"/>
              <a:t>empanelled</a:t>
            </a:r>
            <a:r>
              <a:rPr lang="en-US" dirty="0"/>
              <a:t> HCO</a:t>
            </a:r>
            <a:endParaRPr lang="en-IN" dirty="0"/>
          </a:p>
        </p:txBody>
      </p:sp>
      <p:sp>
        <p:nvSpPr>
          <p:cNvPr id="3" name="Content Placeholder 2"/>
          <p:cNvSpPr>
            <a:spLocks noGrp="1"/>
          </p:cNvSpPr>
          <p:nvPr>
            <p:ph idx="1"/>
          </p:nvPr>
        </p:nvSpPr>
        <p:spPr>
          <a:xfrm>
            <a:off x="838200" y="1388962"/>
            <a:ext cx="10515600" cy="4788001"/>
          </a:xfrm>
        </p:spPr>
        <p:txBody>
          <a:bodyPr/>
          <a:lstStyle/>
          <a:p>
            <a:pPr lvl="0"/>
            <a:r>
              <a:rPr lang="en-US" dirty="0"/>
              <a:t>Documents to be given while availing treatment at Empaneled HCO -In case of referral treatment</a:t>
            </a:r>
            <a:endParaRPr lang="en-IN" sz="2000" dirty="0"/>
          </a:p>
          <a:p>
            <a:pPr lvl="1"/>
            <a:r>
              <a:rPr lang="en-US" dirty="0"/>
              <a:t>Card copy </a:t>
            </a:r>
            <a:endParaRPr lang="en-IN" sz="1800" dirty="0"/>
          </a:p>
          <a:p>
            <a:pPr lvl="1"/>
            <a:r>
              <a:rPr lang="en-US" dirty="0"/>
              <a:t>Referral letter </a:t>
            </a:r>
            <a:endParaRPr lang="en-IN" sz="1800" dirty="0"/>
          </a:p>
          <a:p>
            <a:pPr lvl="1"/>
            <a:r>
              <a:rPr lang="en-US" dirty="0"/>
              <a:t>Geotag photo </a:t>
            </a:r>
            <a:endParaRPr lang="en-IN" sz="1800" dirty="0"/>
          </a:p>
          <a:p>
            <a:pPr lvl="1"/>
            <a:r>
              <a:rPr lang="en-US" dirty="0"/>
              <a:t>Any pre op x ray or investigation </a:t>
            </a:r>
            <a:endParaRPr lang="en-IN" sz="1800" dirty="0"/>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Relaxations </a:t>
            </a:r>
            <a:endParaRPr lang="en-US" dirty="0"/>
          </a:p>
          <a:p>
            <a:r>
              <a:rPr lang="en-US" dirty="0"/>
              <a:t>Revision of rates </a:t>
            </a:r>
            <a:endParaRPr lang="en-US" dirty="0"/>
          </a:p>
          <a:p>
            <a:r>
              <a:rPr lang="en-US" dirty="0"/>
              <a:t>Empanelment – recent changes </a:t>
            </a:r>
            <a:endParaRPr lang="en-US" dirty="0"/>
          </a:p>
          <a:p>
            <a:r>
              <a:rPr lang="en-US" dirty="0"/>
              <a:t>Revision of MOA- key changes</a:t>
            </a:r>
            <a:endParaRPr lang="en-US" dirty="0"/>
          </a:p>
          <a:p>
            <a:r>
              <a:rPr lang="en-US" dirty="0"/>
              <a:t>Availing treatment at </a:t>
            </a:r>
            <a:r>
              <a:rPr lang="en-US" dirty="0" err="1"/>
              <a:t>empanelled</a:t>
            </a:r>
            <a:r>
              <a:rPr lang="en-US" dirty="0"/>
              <a:t> HCO</a:t>
            </a:r>
            <a:endParaRPr lang="en-US" dirty="0"/>
          </a:p>
          <a:p>
            <a:r>
              <a:rPr lang="en-US" dirty="0"/>
              <a:t>Procedure of  submitting claim at wellness </a:t>
            </a:r>
            <a:r>
              <a:rPr lang="en-US" dirty="0" err="1"/>
              <a:t>centre</a:t>
            </a:r>
            <a:endParaRPr lang="en-US" dirty="0"/>
          </a:p>
          <a:p>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241" y="365125"/>
            <a:ext cx="11006559" cy="757619"/>
          </a:xfrm>
        </p:spPr>
        <p:txBody>
          <a:bodyPr>
            <a:normAutofit fontScale="90000"/>
          </a:bodyPr>
          <a:lstStyle/>
          <a:p>
            <a:r>
              <a:rPr lang="en-US" dirty="0"/>
              <a:t>When treatment is availed without referral letter</a:t>
            </a:r>
            <a:endParaRPr lang="en-IN" dirty="0"/>
          </a:p>
        </p:txBody>
      </p:sp>
      <p:sp>
        <p:nvSpPr>
          <p:cNvPr id="3" name="Content Placeholder 2"/>
          <p:cNvSpPr>
            <a:spLocks noGrp="1"/>
          </p:cNvSpPr>
          <p:nvPr>
            <p:ph idx="1"/>
          </p:nvPr>
        </p:nvSpPr>
        <p:spPr>
          <a:xfrm>
            <a:off x="838200" y="1122744"/>
            <a:ext cx="10515600" cy="5054219"/>
          </a:xfrm>
        </p:spPr>
        <p:txBody>
          <a:bodyPr>
            <a:normAutofit fontScale="92500" lnSpcReduction="20000"/>
          </a:bodyPr>
          <a:lstStyle/>
          <a:p>
            <a:r>
              <a:rPr lang="en-IN" dirty="0"/>
              <a:t>Instances </a:t>
            </a:r>
            <a:endParaRPr lang="en-IN" dirty="0"/>
          </a:p>
          <a:p>
            <a:pPr lvl="1"/>
            <a:r>
              <a:rPr lang="en-IN" dirty="0"/>
              <a:t>Patients aged 70 years and above eligible to avail OTP consultation without any referral from CGHS. </a:t>
            </a:r>
            <a:endParaRPr lang="en-IN" sz="1800" dirty="0"/>
          </a:p>
          <a:p>
            <a:pPr lvl="1"/>
            <a:r>
              <a:rPr lang="en-IN" dirty="0"/>
              <a:t>In case if the consultant advises any investigations or procedures then that prescription will become the referral for those investigations and procedures. </a:t>
            </a:r>
            <a:endParaRPr lang="en-IN" sz="1800" dirty="0"/>
          </a:p>
          <a:p>
            <a:pPr lvl="1"/>
            <a:r>
              <a:rPr lang="en-IN" dirty="0"/>
              <a:t>Follow-up visits of tests /consultations or cross consultations advised by specialist during primary consultation of an already referred case including below 70 years</a:t>
            </a:r>
            <a:endParaRPr lang="en-IN" sz="1800" dirty="0"/>
          </a:p>
          <a:p>
            <a:pPr lvl="1"/>
            <a:r>
              <a:rPr lang="en-IN" dirty="0"/>
              <a:t>Emergency</a:t>
            </a:r>
            <a:endParaRPr lang="en-IN" sz="1800" dirty="0"/>
          </a:p>
          <a:p>
            <a:r>
              <a:rPr lang="en-IN" dirty="0"/>
              <a:t> The following documents to be given </a:t>
            </a:r>
            <a:endParaRPr lang="en-IN" sz="2000" dirty="0"/>
          </a:p>
          <a:p>
            <a:pPr lvl="1"/>
            <a:r>
              <a:rPr lang="en-IN" dirty="0"/>
              <a:t>Card, Doctors advise for performing tests /cross consultations/ follow up consultations from patient </a:t>
            </a:r>
            <a:endParaRPr lang="en-IN" sz="2000" dirty="0"/>
          </a:p>
          <a:p>
            <a:pPr lvl="1"/>
            <a:r>
              <a:rPr lang="en-IN" dirty="0"/>
              <a:t>Undertaking in specified proforma by filling details of what tests or follow up consultations doctor has advised and what is being availed and beneficiary details like name, Age, mobile number and signature </a:t>
            </a:r>
            <a:endParaRPr lang="en-IN" sz="2000" dirty="0"/>
          </a:p>
          <a:p>
            <a:pPr lvl="1"/>
            <a:r>
              <a:rPr lang="en-IN" dirty="0"/>
              <a:t>All them to take Geotag Photo (Geo tag to be taken on each day if tests are done on different days)</a:t>
            </a:r>
            <a:endParaRPr lang="en-IN" sz="2000" dirty="0"/>
          </a:p>
          <a:p>
            <a:pPr lvl="1"/>
            <a:r>
              <a:rPr lang="en-IN" dirty="0"/>
              <a:t>Give OTP register </a:t>
            </a:r>
            <a:endParaRPr lang="en-IN" sz="2000" dirty="0"/>
          </a:p>
          <a:p>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9194"/>
          </a:xfrm>
        </p:spPr>
        <p:txBody>
          <a:bodyPr/>
          <a:lstStyle/>
          <a:p>
            <a:r>
              <a:rPr lang="en-US" dirty="0"/>
              <a:t>Important requirements </a:t>
            </a:r>
            <a:endParaRPr lang="en-IN" dirty="0"/>
          </a:p>
        </p:txBody>
      </p:sp>
      <p:sp>
        <p:nvSpPr>
          <p:cNvPr id="3" name="Content Placeholder 2"/>
          <p:cNvSpPr>
            <a:spLocks noGrp="1"/>
          </p:cNvSpPr>
          <p:nvPr>
            <p:ph idx="1"/>
          </p:nvPr>
        </p:nvSpPr>
        <p:spPr>
          <a:xfrm>
            <a:off x="838200" y="1134320"/>
            <a:ext cx="10515600" cy="5358554"/>
          </a:xfrm>
        </p:spPr>
        <p:txBody>
          <a:bodyPr>
            <a:normAutofit fontScale="92500"/>
          </a:bodyPr>
          <a:lstStyle/>
          <a:p>
            <a:pPr lvl="0"/>
            <a:r>
              <a:rPr lang="en-US" dirty="0"/>
              <a:t>SIGN ON THE FINAL BILL verifying the claim amount that will be submitted to CGHS. Mention your name, Mobile number </a:t>
            </a:r>
            <a:endParaRPr lang="en-IN" dirty="0"/>
          </a:p>
          <a:p>
            <a:pPr lvl="0"/>
            <a:r>
              <a:rPr lang="en-US" dirty="0"/>
              <a:t>Fill up feedback form fully – don’t just sign and give please fill all details </a:t>
            </a:r>
            <a:endParaRPr lang="en-IN" dirty="0"/>
          </a:p>
          <a:p>
            <a:pPr lvl="0"/>
            <a:r>
              <a:rPr lang="en-US" dirty="0"/>
              <a:t>Collect bill toward amount paid along with details -don’t collect only receipt </a:t>
            </a:r>
            <a:endParaRPr lang="en-IN" dirty="0"/>
          </a:p>
          <a:p>
            <a:pPr lvl="0"/>
            <a:r>
              <a:rPr lang="en-US" dirty="0"/>
              <a:t>Pl help them to take geotag photo and OTP as per laid down guidelines </a:t>
            </a:r>
            <a:endParaRPr lang="en-IN" dirty="0"/>
          </a:p>
          <a:p>
            <a:pPr lvl="0"/>
            <a:r>
              <a:rPr lang="en-US" dirty="0"/>
              <a:t>Any issues pl speak to nodal officer at the hospital </a:t>
            </a:r>
            <a:endParaRPr lang="en-IN" dirty="0"/>
          </a:p>
          <a:p>
            <a:pPr lvl="0"/>
            <a:r>
              <a:rPr lang="en-US" dirty="0"/>
              <a:t>You have provision to collect discharge medication up to 7 days from hospitals (cost shall not exceed 2000 </a:t>
            </a:r>
            <a:r>
              <a:rPr lang="en-US" dirty="0" err="1"/>
              <a:t>rs</a:t>
            </a:r>
            <a:r>
              <a:rPr lang="en-US" dirty="0"/>
              <a:t> no tonics syrups or vitamins allowed)</a:t>
            </a:r>
            <a:endParaRPr lang="en-IN" dirty="0"/>
          </a:p>
          <a:p>
            <a:pPr lvl="0"/>
            <a:r>
              <a:rPr lang="en-US" dirty="0"/>
              <a:t>Collect all OPD medicines from CGHS wellness centers only. No OPD medicines shall be reimbursed </a:t>
            </a:r>
            <a:endParaRPr lang="en-IN" dirty="0"/>
          </a:p>
          <a:p>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lvl="0"/>
            <a:r>
              <a:rPr lang="en-US" dirty="0"/>
              <a:t>Don’t take too many referrals without need specially consultations. </a:t>
            </a:r>
            <a:endParaRPr lang="en-IN" sz="2000" dirty="0"/>
          </a:p>
          <a:p>
            <a:pPr lvl="1"/>
            <a:r>
              <a:rPr lang="en-US" dirty="0"/>
              <a:t>Limit consultations</a:t>
            </a:r>
            <a:endParaRPr lang="en-IN" sz="1800" dirty="0"/>
          </a:p>
          <a:p>
            <a:pPr lvl="1"/>
            <a:r>
              <a:rPr lang="en-US" dirty="0"/>
              <a:t>Tests – lipid profile </a:t>
            </a:r>
            <a:endParaRPr lang="en-IN" sz="1800" dirty="0"/>
          </a:p>
          <a:p>
            <a:pPr lvl="1"/>
            <a:r>
              <a:rPr lang="en-US" dirty="0"/>
              <a:t>HbA1c</a:t>
            </a:r>
            <a:endParaRPr lang="en-IN" sz="1800" dirty="0"/>
          </a:p>
          <a:p>
            <a:pPr lvl="1"/>
            <a:r>
              <a:rPr lang="en-US" dirty="0"/>
              <a:t>LTF </a:t>
            </a:r>
            <a:endParaRPr lang="en-IN" sz="1800" dirty="0"/>
          </a:p>
          <a:p>
            <a:pPr lvl="1"/>
            <a:r>
              <a:rPr lang="en-US" dirty="0"/>
              <a:t>KFT</a:t>
            </a:r>
            <a:endParaRPr lang="en-IN" sz="1800" dirty="0"/>
          </a:p>
          <a:p>
            <a:pPr lvl="1"/>
            <a:r>
              <a:rPr lang="en-US" dirty="0"/>
              <a:t>Serology – HIV , HBsAg, HCV</a:t>
            </a:r>
            <a:endParaRPr lang="en-IN" sz="1800" dirty="0"/>
          </a:p>
          <a:p>
            <a:pPr lvl="1"/>
            <a:r>
              <a:rPr lang="en-US" dirty="0"/>
              <a:t>Echo cardiogram </a:t>
            </a:r>
            <a:endParaRPr lang="en-IN" sz="1800" dirty="0"/>
          </a:p>
          <a:p>
            <a:pPr lvl="1"/>
            <a:r>
              <a:rPr lang="en-US" dirty="0"/>
              <a:t>CT , MRI </a:t>
            </a:r>
            <a:endParaRPr lang="en-IN" sz="1800" dirty="0"/>
          </a:p>
          <a:p>
            <a:pPr lvl="1"/>
            <a:r>
              <a:rPr lang="en-US" dirty="0"/>
              <a:t>PET CT</a:t>
            </a:r>
            <a:endParaRPr lang="en-IN" sz="1800" dirty="0"/>
          </a:p>
          <a:p>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2738"/>
            <a:ext cx="10515600" cy="676597"/>
          </a:xfrm>
        </p:spPr>
        <p:txBody>
          <a:bodyPr>
            <a:normAutofit/>
          </a:bodyPr>
          <a:lstStyle/>
          <a:p>
            <a:r>
              <a:rPr lang="en-US" sz="3600" b="1" i="1" u="sng" dirty="0"/>
              <a:t>Guidelines while  submitting the MRC</a:t>
            </a:r>
            <a:endParaRPr lang="en-IN" sz="3600" dirty="0"/>
          </a:p>
        </p:txBody>
      </p:sp>
      <p:sp>
        <p:nvSpPr>
          <p:cNvPr id="3" name="Content Placeholder 2"/>
          <p:cNvSpPr>
            <a:spLocks noGrp="1"/>
          </p:cNvSpPr>
          <p:nvPr>
            <p:ph idx="1"/>
          </p:nvPr>
        </p:nvSpPr>
        <p:spPr>
          <a:xfrm>
            <a:off x="838200" y="1019336"/>
            <a:ext cx="10515600" cy="5157628"/>
          </a:xfrm>
        </p:spPr>
        <p:txBody>
          <a:bodyPr>
            <a:normAutofit fontScale="85000" lnSpcReduction="20000"/>
          </a:bodyPr>
          <a:lstStyle/>
          <a:p>
            <a:r>
              <a:rPr lang="en-US" dirty="0"/>
              <a:t>We, at MRC section of the CGHS Bangalore are making every effort to timely reimburse the admissible amount as per the applicable CGHS rates. We seek your kind cooperation in this regard by adhering to guidelines issued time to time</a:t>
            </a:r>
            <a:endParaRPr lang="en-US" dirty="0"/>
          </a:p>
          <a:p>
            <a:pPr lvl="0"/>
            <a:r>
              <a:rPr lang="en-US" dirty="0"/>
              <a:t>It is requested that Pensioners adopt to the laid down CGHS system, where in, on the advice of Govt. / CGHS doctors, treatment can be taken in Govt. or </a:t>
            </a:r>
            <a:r>
              <a:rPr lang="en-US" dirty="0" err="1"/>
              <a:t>Empanelled</a:t>
            </a:r>
            <a:r>
              <a:rPr lang="en-US" dirty="0"/>
              <a:t> Hospitals after obtaining permission from CGHS. This will minimize the hurdles as well as prevent unnecessary economic burden. In case of emergency also pensioner beneficiary can avail cashless treatment at empaneled hospitals. </a:t>
            </a:r>
            <a:endParaRPr lang="en-IN" dirty="0"/>
          </a:p>
          <a:p>
            <a:pPr lvl="0"/>
            <a:r>
              <a:rPr lang="en-US" dirty="0"/>
              <a:t>MRC should be submitted only in the Parent Wellness Centre. It will not be accepted in Head Office. The other city card holders are to submit the claims at the parent wellness center of their respective CGHS city or at CGHS city the treatment is obtained </a:t>
            </a:r>
            <a:endParaRPr lang="en-IN" dirty="0"/>
          </a:p>
          <a:p>
            <a:pPr lvl="0"/>
            <a:r>
              <a:rPr lang="en-US" dirty="0"/>
              <a:t>The reimbursement shall be as per NON NABH rates as applicable to tier of the city</a:t>
            </a:r>
            <a:endParaRPr lang="en-IN" dirty="0"/>
          </a:p>
          <a:p>
            <a:pPr lvl="0"/>
            <a:r>
              <a:rPr lang="en-US" dirty="0"/>
              <a:t>Kindly make use of nomination facility</a:t>
            </a:r>
            <a:endParaRPr lang="en-IN" dirty="0"/>
          </a:p>
          <a:p>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36608"/>
            <a:ext cx="10515600" cy="5540355"/>
          </a:xfrm>
        </p:spPr>
        <p:txBody>
          <a:bodyPr>
            <a:normAutofit fontScale="92500" lnSpcReduction="20000"/>
          </a:bodyPr>
          <a:lstStyle/>
          <a:p>
            <a:pPr lvl="0"/>
            <a:r>
              <a:rPr lang="en-US" dirty="0"/>
              <a:t>Please note that it is the responsibility of the claimant to provide all the required documents </a:t>
            </a:r>
            <a:endParaRPr lang="en-IN" sz="2000" dirty="0"/>
          </a:p>
          <a:p>
            <a:pPr lvl="0"/>
            <a:r>
              <a:rPr lang="en-US" dirty="0"/>
              <a:t>Kindly enclose all required documents with a request letter explaining the circumstances for availing emergency treatment.</a:t>
            </a:r>
            <a:endParaRPr lang="en-IN" sz="2000" dirty="0"/>
          </a:p>
          <a:p>
            <a:pPr lvl="0"/>
            <a:r>
              <a:rPr lang="en-US" dirty="0"/>
              <a:t>Arrange all the bills in Chronological order and prepare a summary of all bills.</a:t>
            </a:r>
            <a:endParaRPr lang="en-IN" sz="2000" dirty="0"/>
          </a:p>
          <a:p>
            <a:pPr lvl="0"/>
            <a:r>
              <a:rPr lang="en-US" dirty="0"/>
              <a:t>In case of claim from dual sources </a:t>
            </a:r>
            <a:r>
              <a:rPr lang="en-US" dirty="0" err="1"/>
              <a:t>ie</a:t>
            </a:r>
            <a:r>
              <a:rPr lang="en-US" dirty="0"/>
              <a:t> where the beneficiary has received some amount from private medical insurance, The beneficiary has to </a:t>
            </a:r>
            <a:endParaRPr lang="en-IN" sz="2000" dirty="0"/>
          </a:p>
          <a:p>
            <a:pPr lvl="1"/>
            <a:r>
              <a:rPr lang="en-US" dirty="0"/>
              <a:t>submit final claim settlement letter where there is mention of total claimed and amount settled </a:t>
            </a:r>
            <a:endParaRPr lang="en-IN" sz="1800" dirty="0"/>
          </a:p>
          <a:p>
            <a:pPr lvl="1"/>
            <a:r>
              <a:rPr lang="en-US" dirty="0"/>
              <a:t>all claim documents (to be obtained from insurance company) which are signed and stamped on each page in ink by the insurance company </a:t>
            </a:r>
            <a:endParaRPr lang="en-IN" sz="1800" dirty="0"/>
          </a:p>
          <a:p>
            <a:pPr lvl="1"/>
            <a:r>
              <a:rPr lang="en-US" dirty="0"/>
              <a:t>The claim shall be restricted to difference of actual expenditure minus the amount already received OR   the admissible amount whichever lower.</a:t>
            </a:r>
            <a:endParaRPr lang="en-IN" sz="1800" dirty="0"/>
          </a:p>
          <a:p>
            <a:pPr lvl="0"/>
            <a:r>
              <a:rPr lang="en-US" dirty="0"/>
              <a:t>No payment can be made against Provisional or Running or Intermediate or Interim bills.</a:t>
            </a:r>
            <a:endParaRPr lang="en-IN" sz="2000" dirty="0"/>
          </a:p>
          <a:p>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6126"/>
          </a:xfrm>
        </p:spPr>
        <p:txBody>
          <a:bodyPr>
            <a:normAutofit fontScale="90000"/>
          </a:bodyPr>
          <a:lstStyle/>
          <a:p>
            <a:endParaRPr lang="en-IN" dirty="0"/>
          </a:p>
        </p:txBody>
      </p:sp>
      <p:sp>
        <p:nvSpPr>
          <p:cNvPr id="3" name="Content Placeholder 2"/>
          <p:cNvSpPr>
            <a:spLocks noGrp="1"/>
          </p:cNvSpPr>
          <p:nvPr>
            <p:ph idx="1"/>
          </p:nvPr>
        </p:nvSpPr>
        <p:spPr>
          <a:xfrm>
            <a:off x="838200" y="891252"/>
            <a:ext cx="10515600" cy="5285711"/>
          </a:xfrm>
        </p:spPr>
        <p:txBody>
          <a:bodyPr>
            <a:normAutofit fontScale="92500" lnSpcReduction="10000"/>
          </a:bodyPr>
          <a:lstStyle/>
          <a:p>
            <a:pPr lvl="0"/>
            <a:r>
              <a:rPr lang="en-US" dirty="0"/>
              <a:t>No payment can be made against photo copies of the bills.</a:t>
            </a:r>
            <a:endParaRPr lang="en-IN" sz="2000" dirty="0"/>
          </a:p>
          <a:p>
            <a:pPr lvl="0"/>
            <a:r>
              <a:rPr lang="en-US" dirty="0"/>
              <a:t>No outpatient (OP) medicines can be reimbursed and they shall be collected from WC .</a:t>
            </a:r>
            <a:endParaRPr lang="en-IN" sz="2000" dirty="0"/>
          </a:p>
          <a:p>
            <a:pPr lvl="0"/>
            <a:r>
              <a:rPr lang="en-US" dirty="0"/>
              <a:t>No costs towards Implants or Stents or Costly medicines and consumables (costing above Rs 5000) can be considered without invoice. The payments cannot be done based on letter issued by hospitals. If the item was purchased in bulk by the hospital, then copy of the bulk invoice to be obtained from hospital. The following documents to be submitted in cases of Implants or Stents or Costly medicines and consumables (costing above Rs 5000)</a:t>
            </a:r>
            <a:endParaRPr lang="en-IN" sz="2000" dirty="0"/>
          </a:p>
          <a:p>
            <a:pPr lvl="1"/>
            <a:r>
              <a:rPr lang="en-US" dirty="0"/>
              <a:t>Copy of invoice / bulk invoice</a:t>
            </a:r>
            <a:endParaRPr lang="en-IN" sz="1800" dirty="0"/>
          </a:p>
          <a:p>
            <a:pPr lvl="1"/>
            <a:r>
              <a:rPr lang="en-US" dirty="0"/>
              <a:t>Outer pouch /warranty card /sticker </a:t>
            </a:r>
            <a:endParaRPr lang="en-IN" sz="1800" dirty="0"/>
          </a:p>
          <a:p>
            <a:pPr lvl="1"/>
            <a:r>
              <a:rPr lang="en-US" dirty="0"/>
              <a:t>Letter from treating surgeon mentioning detailed specifications </a:t>
            </a:r>
            <a:endParaRPr lang="en-IN" sz="1800" dirty="0"/>
          </a:p>
          <a:p>
            <a:pPr lvl="1"/>
            <a:r>
              <a:rPr lang="en-US" dirty="0"/>
              <a:t>The treating surgeon shall also certify that implant is working satisfactorily</a:t>
            </a:r>
            <a:endParaRPr lang="en-IN" sz="1800" dirty="0"/>
          </a:p>
          <a:p>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1884"/>
            <a:ext cx="10515600" cy="5575079"/>
          </a:xfrm>
        </p:spPr>
        <p:txBody>
          <a:bodyPr>
            <a:normAutofit lnSpcReduction="10000"/>
          </a:bodyPr>
          <a:lstStyle/>
          <a:p>
            <a:pPr lvl="0"/>
            <a:r>
              <a:rPr lang="en-US" dirty="0"/>
              <a:t>Non-medical expenses are not covered under CGHS and hence expenditure incurred in this regard are not admissible as per CGHS Guidelines.</a:t>
            </a:r>
            <a:endParaRPr lang="en-IN" dirty="0"/>
          </a:p>
          <a:p>
            <a:pPr lvl="0"/>
            <a:r>
              <a:rPr lang="en-US" dirty="0"/>
              <a:t>Kindly enclose the original paid proof for all the bills enclosed unless enclosed bill is bill cum receipt.</a:t>
            </a:r>
            <a:endParaRPr lang="en-IN" dirty="0"/>
          </a:p>
          <a:p>
            <a:pPr lvl="0"/>
            <a:r>
              <a:rPr lang="en-US" dirty="0"/>
              <a:t>Amount claimed, actual amount paid to hospital (receipts) and the total bill amount should tally.</a:t>
            </a:r>
            <a:endParaRPr lang="en-IN" dirty="0"/>
          </a:p>
          <a:p>
            <a:pPr lvl="0"/>
            <a:r>
              <a:rPr lang="en-US" dirty="0"/>
              <a:t> Reimbursement is subject to examination of the case by technical screening committee.</a:t>
            </a:r>
            <a:endParaRPr lang="en-IN" dirty="0"/>
          </a:p>
          <a:p>
            <a:pPr lvl="0"/>
            <a:r>
              <a:rPr lang="en-US" dirty="0"/>
              <a:t>Beneficiaries are advised to keep one set of claims documents for reference.</a:t>
            </a:r>
            <a:endParaRPr lang="en-IN" dirty="0"/>
          </a:p>
          <a:p>
            <a:pPr lvl="0"/>
            <a:r>
              <a:rPr lang="en-US" dirty="0"/>
              <a:t>Kindly enclose the NEFT details as the payment is settled by Electronic clearing system.</a:t>
            </a:r>
            <a:endParaRPr lang="en-IN" dirty="0"/>
          </a:p>
          <a:p>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8090"/>
          </a:xfrm>
        </p:spPr>
        <p:txBody>
          <a:bodyPr>
            <a:normAutofit fontScale="90000"/>
          </a:bodyPr>
          <a:lstStyle/>
          <a:p>
            <a:r>
              <a:rPr lang="en-US" dirty="0"/>
              <a:t>Documents to be enclosed along with Medical Claim</a:t>
            </a:r>
            <a:endParaRPr lang="en-IN" dirty="0"/>
          </a:p>
        </p:txBody>
      </p:sp>
      <p:sp>
        <p:nvSpPr>
          <p:cNvPr id="3" name="Content Placeholder 2"/>
          <p:cNvSpPr>
            <a:spLocks noGrp="1"/>
          </p:cNvSpPr>
          <p:nvPr>
            <p:ph idx="1"/>
          </p:nvPr>
        </p:nvSpPr>
        <p:spPr>
          <a:xfrm>
            <a:off x="838200" y="1435261"/>
            <a:ext cx="10515600" cy="4741702"/>
          </a:xfrm>
        </p:spPr>
        <p:txBody>
          <a:bodyPr>
            <a:normAutofit fontScale="92500" lnSpcReduction="20000"/>
          </a:bodyPr>
          <a:lstStyle/>
          <a:p>
            <a:pPr lvl="0"/>
            <a:r>
              <a:rPr lang="en-US" dirty="0"/>
              <a:t>Self-explanatory note (explaining the emergency circumstances)</a:t>
            </a:r>
            <a:endParaRPr lang="en-IN" sz="2000" dirty="0"/>
          </a:p>
          <a:p>
            <a:pPr lvl="0"/>
            <a:r>
              <a:rPr lang="en-US" dirty="0"/>
              <a:t>Claim form duly signed by the claimant</a:t>
            </a:r>
            <a:endParaRPr lang="en-IN" sz="2000" dirty="0"/>
          </a:p>
          <a:p>
            <a:pPr lvl="1"/>
            <a:r>
              <a:rPr lang="en-US" dirty="0"/>
              <a:t>Only the principal card holder can claim</a:t>
            </a:r>
            <a:endParaRPr lang="en-IN" sz="1800" dirty="0"/>
          </a:p>
          <a:p>
            <a:pPr lvl="1"/>
            <a:r>
              <a:rPr lang="en-US" dirty="0"/>
              <a:t>If principal card holder is no more </a:t>
            </a:r>
            <a:endParaRPr lang="en-IN" sz="1800" dirty="0"/>
          </a:p>
          <a:p>
            <a:pPr lvl="2"/>
            <a:r>
              <a:rPr lang="en-US" dirty="0"/>
              <a:t>The spouse can claim </a:t>
            </a:r>
            <a:endParaRPr lang="en-IN" sz="1600" dirty="0"/>
          </a:p>
          <a:p>
            <a:pPr lvl="2"/>
            <a:r>
              <a:rPr lang="en-US" dirty="0"/>
              <a:t> Dependents can claim after enclosing affidavit/legal heir certificate along with NOC from other legal heirs.</a:t>
            </a:r>
            <a:endParaRPr lang="en-IN" sz="1600" dirty="0"/>
          </a:p>
          <a:p>
            <a:pPr lvl="2"/>
            <a:r>
              <a:rPr lang="en-US" dirty="0"/>
              <a:t>Nominee may submit the claim along with nomination form. </a:t>
            </a:r>
            <a:endParaRPr lang="en-IN" sz="1600" dirty="0"/>
          </a:p>
          <a:p>
            <a:pPr lvl="2"/>
            <a:r>
              <a:rPr lang="en-US" dirty="0"/>
              <a:t>Any of the other relatives (who claim to be legal heir) can claim but they have to enclose legal heir/succession certificates along with NOC from other legal heirs.</a:t>
            </a:r>
            <a:endParaRPr lang="en-IN" sz="1600" dirty="0"/>
          </a:p>
          <a:p>
            <a:pPr lvl="0"/>
            <a:r>
              <a:rPr lang="en-US" dirty="0"/>
              <a:t>Emergency certificate.</a:t>
            </a:r>
            <a:endParaRPr lang="en-IN" sz="2000" dirty="0"/>
          </a:p>
          <a:p>
            <a:pPr lvl="0"/>
            <a:r>
              <a:rPr lang="en-US" dirty="0"/>
              <a:t>Referral letters/Permission letters/Govt doctors advise wherever applicable.</a:t>
            </a:r>
            <a:endParaRPr lang="en-IN" sz="2000" dirty="0"/>
          </a:p>
          <a:p>
            <a:pPr lvl="0"/>
            <a:r>
              <a:rPr lang="en-US" dirty="0"/>
              <a:t>Discharge Summary, (detailed OT notes are required in case of uncoded procedures/ complicated procedure / two or more procedures)</a:t>
            </a:r>
            <a:endParaRPr lang="en-IN" sz="2000" dirty="0"/>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1413"/>
            <a:ext cx="10515600" cy="5725550"/>
          </a:xfrm>
        </p:spPr>
        <p:txBody>
          <a:bodyPr>
            <a:normAutofit fontScale="92500" lnSpcReduction="20000"/>
          </a:bodyPr>
          <a:lstStyle/>
          <a:p>
            <a:pPr lvl="0"/>
            <a:r>
              <a:rPr lang="en-US" dirty="0"/>
              <a:t>Bills</a:t>
            </a:r>
            <a:endParaRPr lang="en-IN" sz="2000" dirty="0"/>
          </a:p>
          <a:p>
            <a:pPr lvl="1"/>
            <a:r>
              <a:rPr lang="en-US" dirty="0"/>
              <a:t>Enclose consolidated bill</a:t>
            </a:r>
            <a:endParaRPr lang="en-IN" sz="1800" dirty="0"/>
          </a:p>
          <a:p>
            <a:pPr lvl="1"/>
            <a:r>
              <a:rPr lang="en-US" dirty="0"/>
              <a:t>Enclose detailed break up bill</a:t>
            </a:r>
            <a:endParaRPr lang="en-IN" sz="1800" dirty="0"/>
          </a:p>
          <a:p>
            <a:pPr lvl="1"/>
            <a:r>
              <a:rPr lang="en-US" dirty="0"/>
              <a:t>Ensure that all bills are signed and there is seal</a:t>
            </a:r>
            <a:endParaRPr lang="en-IN" sz="1800" dirty="0"/>
          </a:p>
          <a:p>
            <a:pPr lvl="1"/>
            <a:r>
              <a:rPr lang="en-US" dirty="0"/>
              <a:t>Prepare a summary of bills if bills are too many </a:t>
            </a:r>
            <a:endParaRPr lang="en-IN" sz="1800" dirty="0"/>
          </a:p>
          <a:p>
            <a:pPr lvl="1"/>
            <a:r>
              <a:rPr lang="en-US" dirty="0"/>
              <a:t>All bills to be arranged chronologically and numbered</a:t>
            </a:r>
            <a:endParaRPr lang="en-IN" sz="1800" dirty="0"/>
          </a:p>
          <a:p>
            <a:pPr lvl="1"/>
            <a:r>
              <a:rPr lang="en-US" dirty="0"/>
              <a:t>If outpatient emergency treatment was obtained prior to being admitted, kindly enclose such bills before indoor bill.</a:t>
            </a:r>
            <a:endParaRPr lang="en-IN" sz="1800" dirty="0"/>
          </a:p>
          <a:p>
            <a:pPr lvl="1"/>
            <a:r>
              <a:rPr lang="en-US" dirty="0"/>
              <a:t>Please ensure that total of all bills enclosed matches with the amount being claimed </a:t>
            </a:r>
            <a:endParaRPr lang="en-IN" sz="1800" dirty="0"/>
          </a:p>
          <a:p>
            <a:pPr lvl="0"/>
            <a:r>
              <a:rPr lang="en-US" dirty="0"/>
              <a:t>Payment receipts matching with amount claimed (total paid = total claimed)</a:t>
            </a:r>
            <a:endParaRPr lang="en-IN" sz="2000" dirty="0"/>
          </a:p>
          <a:p>
            <a:pPr lvl="0"/>
            <a:r>
              <a:rPr lang="en-US" dirty="0"/>
              <a:t>In case of implants/stents/valves/ costly medications and consumables costing above Rs 5000 </a:t>
            </a:r>
            <a:r>
              <a:rPr lang="en-US" dirty="0" err="1"/>
              <a:t>etc</a:t>
            </a:r>
            <a:r>
              <a:rPr lang="en-US" dirty="0"/>
              <a:t> enclose following documents </a:t>
            </a:r>
            <a:endParaRPr lang="en-IN" sz="2000" dirty="0"/>
          </a:p>
          <a:p>
            <a:pPr lvl="1"/>
            <a:r>
              <a:rPr lang="en-US" dirty="0"/>
              <a:t>Copy of invoice / bulk invoice</a:t>
            </a:r>
            <a:endParaRPr lang="en-IN" sz="1800" dirty="0"/>
          </a:p>
          <a:p>
            <a:pPr lvl="1"/>
            <a:r>
              <a:rPr lang="en-US" dirty="0"/>
              <a:t>Outer pouch /warranty card /sticker </a:t>
            </a:r>
            <a:endParaRPr lang="en-IN" sz="1800" dirty="0"/>
          </a:p>
          <a:p>
            <a:pPr lvl="1"/>
            <a:r>
              <a:rPr lang="en-US" dirty="0"/>
              <a:t>Letter from treating surgeon mentioning detailed specifications </a:t>
            </a:r>
            <a:endParaRPr lang="en-IN" sz="1800" dirty="0"/>
          </a:p>
          <a:p>
            <a:pPr lvl="1"/>
            <a:r>
              <a:rPr lang="en-US" dirty="0"/>
              <a:t>The treating surgeon shall also certify that implant is working satisfactorily</a:t>
            </a:r>
            <a:endParaRPr lang="en-IN" sz="1800" dirty="0"/>
          </a:p>
          <a:p>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2435"/>
            <a:ext cx="10515600" cy="5644528"/>
          </a:xfrm>
        </p:spPr>
        <p:txBody>
          <a:bodyPr>
            <a:normAutofit fontScale="92500" lnSpcReduction="10000"/>
          </a:bodyPr>
          <a:lstStyle/>
          <a:p>
            <a:pPr lvl="0"/>
            <a:r>
              <a:rPr lang="en-US" dirty="0"/>
              <a:t>Investigation reports</a:t>
            </a:r>
            <a:endParaRPr lang="en-IN" sz="2000" dirty="0"/>
          </a:p>
          <a:p>
            <a:pPr lvl="0"/>
            <a:r>
              <a:rPr lang="en-US" dirty="0"/>
              <a:t>If original documents/bills are lost, then affidavit in prescribed format to be enclosed</a:t>
            </a:r>
            <a:endParaRPr lang="en-IN" sz="2000" dirty="0"/>
          </a:p>
          <a:p>
            <a:pPr lvl="0"/>
            <a:r>
              <a:rPr lang="en-US" dirty="0"/>
              <a:t>Those beneficiaries having Private health insurance will first claim to the insurance company where he will be submitting the originals. Later pensioner shall submit the claim to CGHS with the following documents</a:t>
            </a:r>
            <a:endParaRPr lang="en-IN" sz="2000" dirty="0"/>
          </a:p>
          <a:p>
            <a:pPr lvl="1"/>
            <a:r>
              <a:rPr lang="en-US" dirty="0"/>
              <a:t>Photocopies of all claim documents as required above should be obtained from Insurance company which will be duly certified in ink along with stamp of insurance company on reverse of each page.</a:t>
            </a:r>
            <a:endParaRPr lang="en-IN" sz="1800" dirty="0"/>
          </a:p>
          <a:p>
            <a:pPr lvl="1"/>
            <a:r>
              <a:rPr lang="en-US" dirty="0"/>
              <a:t>Final Settlement letter - A letter addressed to CGHS shall also be obtained from Insurance company indicating the amount claimed and amount settled </a:t>
            </a:r>
            <a:endParaRPr lang="en-IN" sz="1800" dirty="0"/>
          </a:p>
          <a:p>
            <a:pPr lvl="1"/>
            <a:r>
              <a:rPr lang="en-US" dirty="0"/>
              <a:t>Pl check the claimed amount and paid amount as per bill submitted and as per settlement letter match </a:t>
            </a:r>
            <a:endParaRPr lang="en-IN" sz="1800" dirty="0"/>
          </a:p>
          <a:p>
            <a:pPr lvl="1"/>
            <a:r>
              <a:rPr lang="en-US" dirty="0"/>
              <a:t>Don’t submit pre authorizations. they are not same as final settlement letters </a:t>
            </a:r>
            <a:endParaRPr lang="en-IN" sz="1800" dirty="0"/>
          </a:p>
          <a:p>
            <a:pPr lvl="1"/>
            <a:r>
              <a:rPr lang="en-US" dirty="0"/>
              <a:t>The insurance companies are obligated to issue such letters and documents as per the instructions of IRDA </a:t>
            </a:r>
            <a:endParaRPr lang="en-IN" sz="1800" dirty="0"/>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Relaxations </a:t>
            </a:r>
            <a:endParaRPr lang="en-IN" dirty="0"/>
          </a:p>
        </p:txBody>
      </p:sp>
      <p:sp>
        <p:nvSpPr>
          <p:cNvPr id="3" name="Content Placeholder 2"/>
          <p:cNvSpPr>
            <a:spLocks noGrp="1"/>
          </p:cNvSpPr>
          <p:nvPr>
            <p:ph idx="1"/>
          </p:nvPr>
        </p:nvSpPr>
        <p:spPr/>
        <p:txBody>
          <a:bodyPr/>
          <a:lstStyle/>
          <a:p>
            <a:pPr lvl="0"/>
            <a:r>
              <a:rPr lang="en-US" dirty="0"/>
              <a:t>Relaxation for above 70 years </a:t>
            </a:r>
            <a:endParaRPr lang="en-IN" sz="2000" dirty="0"/>
          </a:p>
          <a:p>
            <a:pPr lvl="1"/>
            <a:r>
              <a:rPr lang="en-US" dirty="0"/>
              <a:t>Relaxation is to avail </a:t>
            </a:r>
            <a:r>
              <a:rPr lang="en-US" dirty="0">
                <a:solidFill>
                  <a:srgbClr val="FF0000"/>
                </a:solidFill>
              </a:rPr>
              <a:t>consultation only</a:t>
            </a:r>
            <a:endParaRPr lang="en-IN" sz="1800" dirty="0">
              <a:solidFill>
                <a:srgbClr val="FF0000"/>
              </a:solidFill>
            </a:endParaRPr>
          </a:p>
          <a:p>
            <a:pPr lvl="1"/>
            <a:r>
              <a:rPr lang="en-US" dirty="0"/>
              <a:t>Other tests and treatments shall compulsorily have advise of treating doctor</a:t>
            </a:r>
            <a:endParaRPr lang="en-IN" sz="1800" dirty="0"/>
          </a:p>
          <a:p>
            <a:pPr lvl="1"/>
            <a:r>
              <a:rPr lang="en-US" dirty="0"/>
              <a:t>The unlisted tests and treatments shall have approval of additional director unless it is emergency.</a:t>
            </a:r>
            <a:endParaRPr lang="en-IN" sz="1800" dirty="0"/>
          </a:p>
          <a:p>
            <a:pPr lvl="1"/>
            <a:r>
              <a:rPr lang="en-US" dirty="0"/>
              <a:t>Pl ensure to give Hospital the advise of doctor mentioning investigations or treatments along with duly filled undertaking</a:t>
            </a:r>
            <a:endParaRPr lang="en-US" dirty="0"/>
          </a:p>
          <a:p>
            <a:pPr lvl="1"/>
            <a:r>
              <a:rPr lang="en-US" dirty="0"/>
              <a:t>It should not be self investigation or treatment </a:t>
            </a:r>
            <a:endParaRPr lang="en-IN" dirty="0"/>
          </a:p>
          <a:p>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0" y="304801"/>
            <a:ext cx="7239000" cy="593725"/>
          </a:xfrm>
        </p:spPr>
        <p:txBody>
          <a:bodyPr>
            <a:normAutofit fontScale="90000"/>
          </a:bodyPr>
          <a:lstStyle/>
          <a:p>
            <a:r>
              <a:rPr lang="en-US" dirty="0"/>
              <a:t>Non admissible items </a:t>
            </a:r>
            <a:endParaRPr lang="en-IN" dirty="0"/>
          </a:p>
        </p:txBody>
      </p:sp>
      <p:graphicFrame>
        <p:nvGraphicFramePr>
          <p:cNvPr id="4" name="Content Placeholder 3"/>
          <p:cNvGraphicFramePr>
            <a:graphicFrameLocks noGrp="1"/>
          </p:cNvGraphicFramePr>
          <p:nvPr>
            <p:ph idx="1"/>
          </p:nvPr>
        </p:nvGraphicFramePr>
        <p:xfrm>
          <a:off x="834390" y="1066800"/>
          <a:ext cx="10001250" cy="5562600"/>
        </p:xfrm>
        <a:graphic>
          <a:graphicData uri="http://schemas.openxmlformats.org/drawingml/2006/table">
            <a:tbl>
              <a:tblPr firstRow="1" firstCol="1" bandRow="1">
                <a:tableStyleId>{5C22544A-7EE6-4342-B048-85BDC9FD1C3A}</a:tableStyleId>
              </a:tblPr>
              <a:tblGrid>
                <a:gridCol w="764568"/>
                <a:gridCol w="9236682"/>
              </a:tblGrid>
              <a:tr h="809475">
                <a:tc>
                  <a:txBody>
                    <a:bodyPr/>
                    <a:lstStyle/>
                    <a:p>
                      <a:pPr>
                        <a:lnSpc>
                          <a:spcPct val="107000"/>
                        </a:lnSpc>
                        <a:spcAft>
                          <a:spcPts val="800"/>
                        </a:spcAft>
                        <a:buNone/>
                      </a:pPr>
                      <a:r>
                        <a:rPr lang="en-IN" sz="1800" kern="100" dirty="0">
                          <a:effectLst/>
                        </a:rPr>
                        <a:t>Sl. No.</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Item Description</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1</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Home visit/home consultation charges</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2</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Bed pan (utensils for patient use)</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3</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Urine container, Urine can, </a:t>
                      </a:r>
                      <a:r>
                        <a:rPr lang="en-IN" sz="1800" kern="100" dirty="0" err="1">
                          <a:effectLst/>
                        </a:rPr>
                        <a:t>Urobag</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4</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Moisturizer (for skin care)</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5</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err="1">
                          <a:effectLst/>
                        </a:rPr>
                        <a:t>Underpad</a:t>
                      </a:r>
                      <a:r>
                        <a:rPr lang="en-IN" sz="1800" kern="100" dirty="0">
                          <a:effectLst/>
                        </a:rPr>
                        <a:t>/</a:t>
                      </a:r>
                      <a:r>
                        <a:rPr lang="en-IN" sz="1800" kern="100" dirty="0" err="1">
                          <a:effectLst/>
                        </a:rPr>
                        <a:t>Chux</a:t>
                      </a:r>
                      <a:r>
                        <a:rPr lang="en-IN" sz="1800" kern="100" dirty="0">
                          <a:effectLst/>
                        </a:rPr>
                        <a:t>, Sanitary pad, Bath wipes</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6</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Room fresheners (air freshener sprays, etc.)</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809475">
                <a:tc>
                  <a:txBody>
                    <a:bodyPr/>
                    <a:lstStyle/>
                    <a:p>
                      <a:pPr>
                        <a:lnSpc>
                          <a:spcPct val="107000"/>
                        </a:lnSpc>
                        <a:spcAft>
                          <a:spcPts val="800"/>
                        </a:spcAft>
                        <a:buNone/>
                      </a:pPr>
                      <a:r>
                        <a:rPr lang="en-IN" sz="1800" kern="100">
                          <a:effectLst/>
                        </a:rPr>
                        <a:t>7</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Hand Sanitizer solutions (</a:t>
                      </a:r>
                      <a:r>
                        <a:rPr lang="en-IN" sz="1800" kern="100" dirty="0" err="1">
                          <a:effectLst/>
                        </a:rPr>
                        <a:t>Microshield</a:t>
                      </a:r>
                      <a:r>
                        <a:rPr lang="en-IN" sz="1800" kern="100" dirty="0">
                          <a:effectLst/>
                        </a:rPr>
                        <a:t>, </a:t>
                      </a:r>
                      <a:r>
                        <a:rPr lang="en-IN" sz="1800" kern="100" dirty="0" err="1">
                          <a:effectLst/>
                        </a:rPr>
                        <a:t>Sterillium</a:t>
                      </a:r>
                      <a:r>
                        <a:rPr lang="en-IN" sz="1800" kern="100" dirty="0">
                          <a:effectLst/>
                        </a:rPr>
                        <a:t>), Mouthwash (Listerine), Depilatory creams (hair removal), hand wash liquids</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8</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Spectacles or Contact lenses (if given post eye surgery)</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9</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Food charges for attendant / extra meals, Mineral water bottles</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10</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Telephone, Email or Internet charges (patient communication)</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394365">
                <a:tc>
                  <a:txBody>
                    <a:bodyPr/>
                    <a:lstStyle/>
                    <a:p>
                      <a:pPr>
                        <a:lnSpc>
                          <a:spcPct val="107000"/>
                        </a:lnSpc>
                        <a:spcAft>
                          <a:spcPts val="800"/>
                        </a:spcAft>
                        <a:buNone/>
                      </a:pPr>
                      <a:r>
                        <a:rPr lang="en-IN" sz="1800" kern="100">
                          <a:effectLst/>
                        </a:rPr>
                        <a:t>11</a:t>
                      </a:r>
                      <a:endParaRPr lang="en-IN" sz="1800" kern="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IN" sz="1800" kern="100" dirty="0">
                          <a:effectLst/>
                        </a:rPr>
                        <a:t>Mortuary sheet or shroud</a:t>
                      </a:r>
                      <a:endParaRPr lang="en-IN" sz="1800" kern="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20676"/>
            <a:ext cx="7239000" cy="746125"/>
          </a:xfrm>
        </p:spPr>
        <p:txBody>
          <a:bodyPr/>
          <a:lstStyle/>
          <a:p>
            <a:r>
              <a:rPr lang="en-US" dirty="0"/>
              <a:t>Non admissible items </a:t>
            </a:r>
            <a:endParaRPr lang="en-IN" dirty="0"/>
          </a:p>
        </p:txBody>
      </p:sp>
      <p:graphicFrame>
        <p:nvGraphicFramePr>
          <p:cNvPr id="6" name="Content Placeholder 5"/>
          <p:cNvGraphicFramePr>
            <a:graphicFrameLocks noGrp="1"/>
          </p:cNvGraphicFramePr>
          <p:nvPr>
            <p:ph idx="1"/>
          </p:nvPr>
        </p:nvGraphicFramePr>
        <p:xfrm>
          <a:off x="1828800" y="1219200"/>
          <a:ext cx="7696200" cy="5105400"/>
        </p:xfrm>
        <a:graphic>
          <a:graphicData uri="http://schemas.openxmlformats.org/drawingml/2006/table">
            <a:tbl>
              <a:tblPr firstRow="1" firstCol="1" bandRow="1">
                <a:tableStyleId>{5C22544A-7EE6-4342-B048-85BDC9FD1C3A}</a:tableStyleId>
              </a:tblPr>
              <a:tblGrid>
                <a:gridCol w="585693"/>
                <a:gridCol w="7110507"/>
              </a:tblGrid>
              <a:tr h="336579">
                <a:tc>
                  <a:txBody>
                    <a:bodyPr/>
                    <a:lstStyle/>
                    <a:p>
                      <a:pPr>
                        <a:lnSpc>
                          <a:spcPct val="115000"/>
                        </a:lnSpc>
                        <a:spcAft>
                          <a:spcPts val="800"/>
                        </a:spcAft>
                        <a:buNone/>
                      </a:pPr>
                      <a:r>
                        <a:rPr lang="en-IN" sz="1600" kern="100">
                          <a:effectLst/>
                        </a:rPr>
                        <a:t>12</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a:effectLst/>
                        </a:rPr>
                        <a:t>Protein supplements, Sugar-free tablets, Artificial sweeteners</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336579">
                <a:tc>
                  <a:txBody>
                    <a:bodyPr/>
                    <a:lstStyle/>
                    <a:p>
                      <a:pPr>
                        <a:lnSpc>
                          <a:spcPct val="115000"/>
                        </a:lnSpc>
                        <a:spcAft>
                          <a:spcPts val="800"/>
                        </a:spcAft>
                        <a:buNone/>
                      </a:pPr>
                      <a:r>
                        <a:rPr lang="en-IN" sz="1600" kern="100">
                          <a:effectLst/>
                        </a:rPr>
                        <a:t>13</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a:effectLst/>
                        </a:rPr>
                        <a:t>Baby feeding bottles, infant formula, baby food</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679581">
                <a:tc>
                  <a:txBody>
                    <a:bodyPr/>
                    <a:lstStyle/>
                    <a:p>
                      <a:pPr>
                        <a:lnSpc>
                          <a:spcPct val="115000"/>
                        </a:lnSpc>
                        <a:spcAft>
                          <a:spcPts val="800"/>
                        </a:spcAft>
                        <a:buNone/>
                      </a:pPr>
                      <a:r>
                        <a:rPr lang="en-IN" sz="1600" kern="100">
                          <a:effectLst/>
                        </a:rPr>
                        <a:t>14</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a:effectLst/>
                        </a:rPr>
                        <a:t>Toiletries kit: Toothpaste, Toothbrush, Coconut oil, Talcum powder, Comb, Ear buds, Soap, Shower gel, etc.</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520380">
                <a:tc>
                  <a:txBody>
                    <a:bodyPr/>
                    <a:lstStyle/>
                    <a:p>
                      <a:pPr>
                        <a:lnSpc>
                          <a:spcPct val="115000"/>
                        </a:lnSpc>
                        <a:spcAft>
                          <a:spcPts val="800"/>
                        </a:spcAft>
                        <a:buNone/>
                      </a:pPr>
                      <a:r>
                        <a:rPr lang="en-IN" sz="1600" kern="100">
                          <a:effectLst/>
                        </a:rPr>
                        <a:t>15</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dirty="0">
                          <a:effectLst/>
                        </a:rPr>
                        <a:t>“Baby set” (general term for newborn care items like baby soap, oil, etc.)</a:t>
                      </a:r>
                      <a:endParaRPr lang="en-IN" sz="1600" kern="100" dirty="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520380">
                <a:tc>
                  <a:txBody>
                    <a:bodyPr/>
                    <a:lstStyle/>
                    <a:p>
                      <a:pPr>
                        <a:lnSpc>
                          <a:spcPct val="115000"/>
                        </a:lnSpc>
                        <a:spcAft>
                          <a:spcPts val="800"/>
                        </a:spcAft>
                        <a:buNone/>
                      </a:pPr>
                      <a:r>
                        <a:rPr lang="en-IN" sz="1600" kern="100">
                          <a:effectLst/>
                        </a:rPr>
                        <a:t>16</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a:effectLst/>
                        </a:rPr>
                        <a:t>Barber charges or Beauty parlor services (shaving, haircut for patient)</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336579">
                <a:tc>
                  <a:txBody>
                    <a:bodyPr/>
                    <a:lstStyle/>
                    <a:p>
                      <a:pPr>
                        <a:lnSpc>
                          <a:spcPct val="115000"/>
                        </a:lnSpc>
                        <a:spcAft>
                          <a:spcPts val="800"/>
                        </a:spcAft>
                        <a:buNone/>
                      </a:pPr>
                      <a:r>
                        <a:rPr lang="en-IN" sz="1600" kern="100">
                          <a:effectLst/>
                        </a:rPr>
                        <a:t>17</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a:effectLst/>
                        </a:rPr>
                        <a:t>Welcome kit, Carry bags (for medicines or reports)</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336579">
                <a:tc>
                  <a:txBody>
                    <a:bodyPr/>
                    <a:lstStyle/>
                    <a:p>
                      <a:pPr>
                        <a:lnSpc>
                          <a:spcPct val="115000"/>
                        </a:lnSpc>
                        <a:spcAft>
                          <a:spcPts val="800"/>
                        </a:spcAft>
                        <a:buNone/>
                      </a:pPr>
                      <a:r>
                        <a:rPr lang="en-IN" sz="1600" kern="100">
                          <a:effectLst/>
                        </a:rPr>
                        <a:t>18</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dirty="0">
                          <a:effectLst/>
                        </a:rPr>
                        <a:t>Vaccinations (Baby/Adult) – when not part of treatment</a:t>
                      </a:r>
                      <a:endParaRPr lang="en-IN" sz="1600" kern="100" dirty="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679581">
                <a:tc>
                  <a:txBody>
                    <a:bodyPr/>
                    <a:lstStyle/>
                    <a:p>
                      <a:pPr>
                        <a:lnSpc>
                          <a:spcPct val="115000"/>
                        </a:lnSpc>
                        <a:spcAft>
                          <a:spcPts val="800"/>
                        </a:spcAft>
                        <a:buNone/>
                      </a:pPr>
                      <a:r>
                        <a:rPr lang="en-IN" sz="1600" kern="100">
                          <a:effectLst/>
                        </a:rPr>
                        <a:t>19</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a:effectLst/>
                        </a:rPr>
                        <a:t>Cosmetic procedures (e.g., LASIK eye surgery purely for refractive error removal, cosmetic dental implants for aesthetics)</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679581">
                <a:tc>
                  <a:txBody>
                    <a:bodyPr/>
                    <a:lstStyle/>
                    <a:p>
                      <a:pPr>
                        <a:lnSpc>
                          <a:spcPct val="115000"/>
                        </a:lnSpc>
                        <a:spcAft>
                          <a:spcPts val="800"/>
                        </a:spcAft>
                        <a:buNone/>
                      </a:pPr>
                      <a:r>
                        <a:rPr lang="en-IN" sz="1600" kern="100">
                          <a:effectLst/>
                        </a:rPr>
                        <a:t>20</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a:effectLst/>
                        </a:rPr>
                        <a:t>Tests or medications not relevant to the diagnosis on record (e.g., an unrelated screening test without indication)</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r h="679581">
                <a:tc>
                  <a:txBody>
                    <a:bodyPr/>
                    <a:lstStyle/>
                    <a:p>
                      <a:pPr>
                        <a:lnSpc>
                          <a:spcPct val="115000"/>
                        </a:lnSpc>
                        <a:spcAft>
                          <a:spcPts val="800"/>
                        </a:spcAft>
                        <a:buNone/>
                      </a:pPr>
                      <a:r>
                        <a:rPr lang="en-IN" sz="1600" kern="100">
                          <a:effectLst/>
                        </a:rPr>
                        <a:t>21</a:t>
                      </a:r>
                      <a:endParaRPr lang="en-IN" sz="1600" kern="100">
                        <a:effectLst/>
                        <a:latin typeface="Calibri" panose="020F0502020204030204" charset="0"/>
                        <a:ea typeface="Calibri" panose="020F0502020204030204" charset="0"/>
                        <a:cs typeface="Times New Roman" panose="02020603050405020304" pitchFamily="18" charset="0"/>
                      </a:endParaRPr>
                    </a:p>
                  </a:txBody>
                  <a:tcPr marL="68580" marR="68580" marT="9525" marB="0"/>
                </a:tc>
                <a:tc>
                  <a:txBody>
                    <a:bodyPr/>
                    <a:lstStyle/>
                    <a:p>
                      <a:pPr>
                        <a:lnSpc>
                          <a:spcPct val="115000"/>
                        </a:lnSpc>
                        <a:spcAft>
                          <a:spcPts val="800"/>
                        </a:spcAft>
                        <a:buNone/>
                      </a:pPr>
                      <a:r>
                        <a:rPr lang="en-IN" sz="1600" kern="100" dirty="0">
                          <a:effectLst/>
                        </a:rPr>
                        <a:t>Equipment repair or maintenance charges (if hospital equipment fails during treatment, etc.)</a:t>
                      </a:r>
                      <a:endParaRPr lang="en-IN" sz="1600" kern="100" dirty="0">
                        <a:effectLst/>
                        <a:latin typeface="Calibri" panose="020F0502020204030204" charset="0"/>
                        <a:ea typeface="Calibri" panose="020F0502020204030204" charset="0"/>
                        <a:cs typeface="Times New Roman" panose="02020603050405020304" pitchFamily="18" charset="0"/>
                      </a:endParaRPr>
                    </a:p>
                  </a:txBody>
                  <a:tcPr marL="68580" marR="68580" marT="9525" marB="0"/>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489" y="228600"/>
            <a:ext cx="7239000" cy="838200"/>
          </a:xfrm>
        </p:spPr>
        <p:txBody>
          <a:bodyPr/>
          <a:lstStyle/>
          <a:p>
            <a:r>
              <a:rPr lang="en-US" dirty="0"/>
              <a:t>in admissible items …..</a:t>
            </a:r>
            <a:endParaRPr lang="en-IN" dirty="0"/>
          </a:p>
        </p:txBody>
      </p:sp>
      <p:sp>
        <p:nvSpPr>
          <p:cNvPr id="3" name="Content Placeholder 2"/>
          <p:cNvSpPr>
            <a:spLocks noGrp="1"/>
          </p:cNvSpPr>
          <p:nvPr>
            <p:ph idx="1"/>
          </p:nvPr>
        </p:nvSpPr>
        <p:spPr>
          <a:xfrm>
            <a:off x="605790" y="1066800"/>
            <a:ext cx="10892790" cy="4846638"/>
          </a:xfrm>
        </p:spPr>
        <p:txBody>
          <a:bodyPr>
            <a:normAutofit fontScale="92500" lnSpcReduction="10000"/>
          </a:bodyPr>
          <a:lstStyle/>
          <a:p>
            <a:r>
              <a:rPr lang="en-US" dirty="0"/>
              <a:t> </a:t>
            </a:r>
            <a:r>
              <a:rPr lang="en-US" sz="2000" dirty="0"/>
              <a:t>In cases of any vague charges without break up details and without supporting documents (</a:t>
            </a:r>
            <a:r>
              <a:rPr lang="en-US" sz="2000" dirty="0" err="1"/>
              <a:t>eg.</a:t>
            </a:r>
            <a:r>
              <a:rPr lang="en-US" sz="2000" dirty="0"/>
              <a:t> miscellaneous charges, lab charges, consumable charges, material charges, procedure charges, service charge ,OT charge ) admissible amount cannot be arrived at without ascertaining the break up details/ reports/OT notes etc. Hence details should be asked in such cases and if not submitted the same cannot be paid.</a:t>
            </a:r>
            <a:endParaRPr lang="en-US" sz="2000" dirty="0"/>
          </a:p>
          <a:p>
            <a:r>
              <a:rPr lang="en-US" sz="2000" dirty="0"/>
              <a:t>Any treatment extended due to medical negligence to be borne by HCO</a:t>
            </a:r>
            <a:endParaRPr lang="en-US" sz="2000" dirty="0"/>
          </a:p>
          <a:p>
            <a:r>
              <a:rPr lang="en-US" sz="2000" dirty="0"/>
              <a:t>Any trial treatments where our beneficiary is being enrolled with prior consent of patient and also permission from competent authority –cost shall not be borne by CGHS</a:t>
            </a:r>
            <a:endParaRPr lang="en-US" sz="2000" dirty="0"/>
          </a:p>
          <a:p>
            <a:pPr algn="just"/>
            <a:r>
              <a:rPr lang="en-US" sz="2000" dirty="0"/>
              <a:t>Any drug or consumable used without reasonable indication towards the treatment like  human albumin ,costly antibiotics, excess gloves, protein powder, nutritional powder are not payable.</a:t>
            </a:r>
            <a:endParaRPr lang="en-US" sz="2000" dirty="0"/>
          </a:p>
          <a:p>
            <a:pPr algn="just"/>
            <a:r>
              <a:rPr lang="en-US" sz="2000" dirty="0"/>
              <a:t>Vaccines in general are not admissible for </a:t>
            </a:r>
            <a:r>
              <a:rPr lang="en-US" sz="2000" dirty="0">
                <a:solidFill>
                  <a:srgbClr val="FF0000"/>
                </a:solidFill>
              </a:rPr>
              <a:t>reimbursement  (except Influenza, </a:t>
            </a:r>
            <a:r>
              <a:rPr lang="en-US" sz="2000" dirty="0" err="1">
                <a:solidFill>
                  <a:srgbClr val="FF0000"/>
                </a:solidFill>
              </a:rPr>
              <a:t>leprovac</a:t>
            </a:r>
            <a:r>
              <a:rPr lang="en-US" sz="2000" dirty="0">
                <a:solidFill>
                  <a:srgbClr val="FF0000"/>
                </a:solidFill>
              </a:rPr>
              <a:t>, hepatitis, rabies, TT (after injury) after following due procedure. Rabies and TT are used as treatment.)</a:t>
            </a:r>
            <a:endParaRPr lang="en-US" sz="2000" dirty="0">
              <a:solidFill>
                <a:srgbClr val="FF0000"/>
              </a:solidFill>
            </a:endParaRPr>
          </a:p>
          <a:p>
            <a:pPr lvl="0" algn="just"/>
            <a:r>
              <a:rPr lang="en-GB" sz="2000" dirty="0"/>
              <a:t>The items like cotton, gauze, gloves, masks, dressing material, </a:t>
            </a:r>
            <a:r>
              <a:rPr lang="en-GB" sz="2000" dirty="0" err="1"/>
              <a:t>uro</a:t>
            </a:r>
            <a:r>
              <a:rPr lang="en-GB" sz="2000" dirty="0"/>
              <a:t> bag, etc are admissible items. These are part of package (in surgical cases) .In cases of medical management these are to be billed to CGHS along with other drugs and consumables.</a:t>
            </a:r>
            <a:endParaRPr lang="en-GB" sz="2000" dirty="0"/>
          </a:p>
          <a:p>
            <a:pPr lvl="0" algn="just"/>
            <a:r>
              <a:rPr lang="en-GB" sz="2000" dirty="0"/>
              <a:t> However a rational use of such items is to be ensured.</a:t>
            </a:r>
            <a:endParaRPr lang="en-IN" sz="2000" dirty="0"/>
          </a:p>
          <a:p>
            <a:pPr algn="just"/>
            <a:endParaRPr lang="en-US" sz="2000" dirty="0"/>
          </a:p>
          <a:p>
            <a:endParaRPr lang="en-US" dirty="0"/>
          </a:p>
          <a:p>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Cosmetic procedures and desirable procedures </a:t>
            </a:r>
            <a:endParaRPr lang="en-US" dirty="0"/>
          </a:p>
          <a:p>
            <a:r>
              <a:rPr lang="en-US" dirty="0"/>
              <a:t>Treatment abroad</a:t>
            </a:r>
            <a:endParaRPr lang="en-US" dirty="0"/>
          </a:p>
          <a:p>
            <a:r>
              <a:rPr lang="en-US" dirty="0"/>
              <a:t>Dental implants  </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Relaxation for all after referral for consultation</a:t>
            </a:r>
            <a:endParaRPr lang="en-IN" dirty="0"/>
          </a:p>
        </p:txBody>
      </p:sp>
      <p:sp>
        <p:nvSpPr>
          <p:cNvPr id="3" name="Content Placeholder 2"/>
          <p:cNvSpPr>
            <a:spLocks noGrp="1"/>
          </p:cNvSpPr>
          <p:nvPr>
            <p:ph idx="1"/>
          </p:nvPr>
        </p:nvSpPr>
        <p:spPr/>
        <p:txBody>
          <a:bodyPr>
            <a:normAutofit fontScale="85000" lnSpcReduction="20000"/>
          </a:bodyPr>
          <a:lstStyle/>
          <a:p>
            <a:pPr lvl="0"/>
            <a:r>
              <a:rPr lang="en-US" dirty="0"/>
              <a:t> if doctor advises follow up consultation / investigation , the same may be availed </a:t>
            </a:r>
            <a:r>
              <a:rPr lang="en-US" dirty="0">
                <a:solidFill>
                  <a:srgbClr val="FF0000"/>
                </a:solidFill>
              </a:rPr>
              <a:t>in the same hospital </a:t>
            </a:r>
            <a:r>
              <a:rPr lang="en-US" dirty="0"/>
              <a:t>without referral from CGHS subject to following conditions </a:t>
            </a:r>
            <a:endParaRPr lang="en-IN" sz="2000" dirty="0"/>
          </a:p>
          <a:p>
            <a:pPr lvl="1"/>
            <a:r>
              <a:rPr lang="en-US" dirty="0"/>
              <a:t>Up to </a:t>
            </a:r>
            <a:r>
              <a:rPr lang="en-US" dirty="0">
                <a:solidFill>
                  <a:srgbClr val="FF0000"/>
                </a:solidFill>
              </a:rPr>
              <a:t>five more consultations including cross consultations with other specialists</a:t>
            </a:r>
            <a:r>
              <a:rPr lang="en-US" dirty="0"/>
              <a:t>. however, such visits should be justified based on doctors notes .</a:t>
            </a:r>
            <a:endParaRPr lang="en-IN" sz="1800" dirty="0"/>
          </a:p>
          <a:p>
            <a:pPr lvl="1"/>
            <a:r>
              <a:rPr lang="en-US" dirty="0">
                <a:solidFill>
                  <a:srgbClr val="FF0000"/>
                </a:solidFill>
              </a:rPr>
              <a:t>Since validity of a consultation is for 7 days </a:t>
            </a:r>
            <a:r>
              <a:rPr lang="en-US" dirty="0"/>
              <a:t>, the hospital cannot charge for a follow up visit within 7 days in the same </a:t>
            </a:r>
            <a:r>
              <a:rPr lang="en-US" dirty="0" err="1"/>
              <a:t>speciality</a:t>
            </a:r>
            <a:r>
              <a:rPr lang="en-US" dirty="0"/>
              <a:t>.</a:t>
            </a:r>
            <a:endParaRPr lang="en-IN" sz="1800" dirty="0"/>
          </a:p>
          <a:p>
            <a:pPr lvl="1"/>
            <a:r>
              <a:rPr lang="en-US" dirty="0"/>
              <a:t>Follow </a:t>
            </a:r>
            <a:r>
              <a:rPr lang="en-US" dirty="0">
                <a:solidFill>
                  <a:srgbClr val="FF0000"/>
                </a:solidFill>
              </a:rPr>
              <a:t>up tests costing less than Rs 3000 </a:t>
            </a:r>
            <a:r>
              <a:rPr lang="en-US" dirty="0"/>
              <a:t>.(based on doctors notes ).</a:t>
            </a:r>
            <a:endParaRPr lang="en-IN" sz="1800" dirty="0"/>
          </a:p>
          <a:p>
            <a:pPr lvl="1"/>
            <a:r>
              <a:rPr lang="en-US" dirty="0"/>
              <a:t>Even , </a:t>
            </a:r>
            <a:r>
              <a:rPr lang="en-US" dirty="0">
                <a:solidFill>
                  <a:srgbClr val="FF0000"/>
                </a:solidFill>
              </a:rPr>
              <a:t>minor OPD procedures not requiring admission and costing less than Rs 3000  </a:t>
            </a:r>
            <a:r>
              <a:rPr lang="en-US" dirty="0"/>
              <a:t>based on doctors advise </a:t>
            </a:r>
            <a:endParaRPr lang="en-IN" sz="1800" dirty="0"/>
          </a:p>
          <a:p>
            <a:pPr lvl="1"/>
            <a:r>
              <a:rPr lang="en-US" dirty="0"/>
              <a:t>However </a:t>
            </a:r>
            <a:r>
              <a:rPr lang="en-US" dirty="0">
                <a:solidFill>
                  <a:srgbClr val="FF0000"/>
                </a:solidFill>
              </a:rPr>
              <a:t>for CT MRI , OCT eye , Physiotherapy and Dental procedures require permission from CGHS    </a:t>
            </a:r>
            <a:endParaRPr lang="en-IN" sz="1800" dirty="0">
              <a:solidFill>
                <a:srgbClr val="FF0000"/>
              </a:solidFill>
            </a:endParaRPr>
          </a:p>
          <a:p>
            <a:pPr lvl="1"/>
            <a:r>
              <a:rPr lang="en-US" dirty="0"/>
              <a:t>All above to be performed </a:t>
            </a:r>
            <a:r>
              <a:rPr lang="en-US" dirty="0">
                <a:solidFill>
                  <a:srgbClr val="FF0000"/>
                </a:solidFill>
              </a:rPr>
              <a:t>in the same hospital within 3 months </a:t>
            </a:r>
            <a:r>
              <a:rPr lang="en-US" dirty="0"/>
              <a:t>from the date of initial referral. </a:t>
            </a:r>
            <a:endParaRPr lang="en-IN" sz="1800" dirty="0"/>
          </a:p>
          <a:p>
            <a:pPr lvl="1"/>
            <a:r>
              <a:rPr lang="en-US" dirty="0"/>
              <a:t>During such follow up tests and consultations , </a:t>
            </a:r>
            <a:r>
              <a:rPr lang="en-US" dirty="0">
                <a:solidFill>
                  <a:srgbClr val="FF0000"/>
                </a:solidFill>
              </a:rPr>
              <a:t>fill up undertaking </a:t>
            </a:r>
            <a:r>
              <a:rPr lang="en-US" dirty="0"/>
              <a:t>(don’t just sign ) </a:t>
            </a:r>
            <a:r>
              <a:rPr lang="en-US" dirty="0">
                <a:solidFill>
                  <a:srgbClr val="FF0000"/>
                </a:solidFill>
              </a:rPr>
              <a:t>with all tests being advised and being availed , enable Hospital to take geo tag photo and provide OTP while registering.</a:t>
            </a:r>
            <a:endParaRPr lang="en-IN" sz="1800" dirty="0">
              <a:solidFill>
                <a:srgbClr val="FF0000"/>
              </a:solidFill>
            </a:endParaRPr>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 y="365125"/>
            <a:ext cx="11624310" cy="846455"/>
          </a:xfrm>
        </p:spPr>
        <p:txBody>
          <a:bodyPr/>
          <a:lstStyle/>
          <a:p>
            <a:r>
              <a:rPr lang="en-IN" dirty="0"/>
              <a:t>Revision of CGHS rates </a:t>
            </a:r>
            <a:endParaRPr lang="en-IN" dirty="0"/>
          </a:p>
        </p:txBody>
      </p:sp>
      <p:sp>
        <p:nvSpPr>
          <p:cNvPr id="3" name="Content Placeholder 2"/>
          <p:cNvSpPr>
            <a:spLocks noGrp="1"/>
          </p:cNvSpPr>
          <p:nvPr>
            <p:ph idx="1"/>
          </p:nvPr>
        </p:nvSpPr>
        <p:spPr>
          <a:xfrm>
            <a:off x="251460" y="1211580"/>
            <a:ext cx="11738610" cy="5281295"/>
          </a:xfrm>
        </p:spPr>
        <p:txBody>
          <a:bodyPr>
            <a:normAutofit/>
          </a:bodyPr>
          <a:lstStyle/>
          <a:p>
            <a:r>
              <a:rPr lang="en-IN" dirty="0">
                <a:solidFill>
                  <a:srgbClr val="FF0000"/>
                </a:solidFill>
              </a:rPr>
              <a:t>CGHS General Rates </a:t>
            </a:r>
            <a:r>
              <a:rPr lang="en-IN" dirty="0"/>
              <a:t>(for most treatments and procedures) –  Now Revised </a:t>
            </a:r>
            <a:endParaRPr lang="en-IN" dirty="0"/>
          </a:p>
          <a:p>
            <a:r>
              <a:rPr lang="en-IN" dirty="0">
                <a:solidFill>
                  <a:srgbClr val="FF0000"/>
                </a:solidFill>
              </a:rPr>
              <a:t>CGHS Cancer Rates </a:t>
            </a:r>
            <a:r>
              <a:rPr lang="en-IN" dirty="0"/>
              <a:t>(applicable specifically to cancer surgeries). </a:t>
            </a:r>
            <a:endParaRPr lang="en-IN" dirty="0"/>
          </a:p>
          <a:p>
            <a:pPr lvl="1"/>
            <a:r>
              <a:rPr lang="en-IN" dirty="0"/>
              <a:t>For cancer surgeries, the CGHS Cancer Rates shall apply; </a:t>
            </a:r>
            <a:endParaRPr lang="en-IN" dirty="0"/>
          </a:p>
          <a:p>
            <a:pPr lvl="1"/>
            <a:r>
              <a:rPr lang="en-IN" dirty="0"/>
              <a:t>for all other cancer treatments (including chemotherapy, radiotherapy, and stereotactic surgeries), CGHS General Rates apply. </a:t>
            </a:r>
            <a:endParaRPr lang="en-IN" dirty="0"/>
          </a:p>
          <a:p>
            <a:r>
              <a:rPr lang="en-IN" dirty="0"/>
              <a:t>For </a:t>
            </a:r>
            <a:r>
              <a:rPr lang="en-IN" dirty="0">
                <a:solidFill>
                  <a:srgbClr val="FF0000"/>
                </a:solidFill>
              </a:rPr>
              <a:t>specialised high end procedures </a:t>
            </a:r>
            <a:r>
              <a:rPr lang="en-IN" dirty="0"/>
              <a:t>like liver transplant , Cochlear implantation, DBS implant, Heart </a:t>
            </a:r>
            <a:r>
              <a:rPr lang="en-IN" dirty="0" err="1"/>
              <a:t>transplant,Lung</a:t>
            </a:r>
            <a:r>
              <a:rPr lang="en-IN" dirty="0"/>
              <a:t> transplant etc Office memoranda issued by CGHS are applicable</a:t>
            </a:r>
            <a:endParaRPr lang="en-IN" dirty="0"/>
          </a:p>
          <a:p>
            <a:r>
              <a:rPr lang="en-IN" dirty="0">
                <a:solidFill>
                  <a:srgbClr val="FF0000"/>
                </a:solidFill>
              </a:rPr>
              <a:t>In all cases, the chargeable rate to the beneficiary shall be the CGHS prescribed rate or the HCO’s rate for general public (Beneficiaries not covered under this scheme), whichever is lower. </a:t>
            </a:r>
            <a:endParaRPr lang="en-IN" dirty="0">
              <a:solidFill>
                <a:srgbClr val="FF0000"/>
              </a:solidFill>
            </a:endParaRP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Salient features of Revised General rate list</a:t>
            </a:r>
            <a:endParaRPr lang="en-IN" dirty="0"/>
          </a:p>
        </p:txBody>
      </p:sp>
      <p:sp>
        <p:nvSpPr>
          <p:cNvPr id="3" name="Content Placeholder 2"/>
          <p:cNvSpPr>
            <a:spLocks noGrp="1"/>
          </p:cNvSpPr>
          <p:nvPr>
            <p:ph idx="1"/>
          </p:nvPr>
        </p:nvSpPr>
        <p:spPr>
          <a:xfrm>
            <a:off x="838200" y="1485900"/>
            <a:ext cx="10515600" cy="4857750"/>
          </a:xfrm>
        </p:spPr>
        <p:txBody>
          <a:bodyPr>
            <a:normAutofit fontScale="92500" lnSpcReduction="20000"/>
          </a:bodyPr>
          <a:lstStyle/>
          <a:p>
            <a:r>
              <a:rPr lang="en-IN" dirty="0"/>
              <a:t>Alpha-Numerical Coding System</a:t>
            </a:r>
            <a:endParaRPr lang="en-IN" dirty="0"/>
          </a:p>
          <a:p>
            <a:pPr lvl="1"/>
            <a:r>
              <a:rPr lang="en-IN" dirty="0"/>
              <a:t>Introduced a standardized set of five-character alpha-numerical codes.</a:t>
            </a:r>
            <a:endParaRPr lang="en-IN" dirty="0"/>
          </a:p>
          <a:p>
            <a:pPr lvl="1"/>
            <a:r>
              <a:rPr lang="en-IN" dirty="0"/>
              <a:t>Ensures system-specific use, preventing misuse across specialties.</a:t>
            </a:r>
            <a:endParaRPr lang="en-IN" dirty="0"/>
          </a:p>
          <a:p>
            <a:pPr lvl="1"/>
            <a:r>
              <a:rPr lang="en-IN" dirty="0"/>
              <a:t>Facilitates robust process flows, trend analysis, and anomaly detection.</a:t>
            </a:r>
            <a:endParaRPr lang="en-IN" dirty="0"/>
          </a:p>
          <a:p>
            <a:r>
              <a:rPr lang="en-IN" dirty="0"/>
              <a:t>Elimination of Duplication</a:t>
            </a:r>
            <a:endParaRPr lang="en-IN" dirty="0"/>
          </a:p>
          <a:p>
            <a:r>
              <a:rPr lang="en-IN" dirty="0"/>
              <a:t>Clear Inclusion and Exclusion Criteria</a:t>
            </a:r>
            <a:endParaRPr lang="en-IN" dirty="0"/>
          </a:p>
          <a:p>
            <a:r>
              <a:rPr lang="en-IN" dirty="0"/>
              <a:t>Prevention of Unbundling Practices</a:t>
            </a:r>
            <a:endParaRPr lang="en-IN" dirty="0"/>
          </a:p>
          <a:p>
            <a:r>
              <a:rPr lang="en-IN" dirty="0"/>
              <a:t>Over all 147% increase in rates </a:t>
            </a:r>
            <a:endParaRPr lang="en-IN" dirty="0"/>
          </a:p>
          <a:p>
            <a:r>
              <a:rPr lang="en-IN" dirty="0"/>
              <a:t>Differential rates are applicable based on Type of city, NABH status, super specialty status and ward entitlement of patient.</a:t>
            </a:r>
            <a:endParaRPr lang="en-IN" dirty="0"/>
          </a:p>
          <a:p>
            <a:r>
              <a:rPr lang="en-IN" dirty="0"/>
              <a:t>Rates lists notified separately for tier 1 ,Tier 2 and Tier 3 cities and has mention of NABH , NON NABH and </a:t>
            </a:r>
            <a:r>
              <a:rPr lang="en-IN" dirty="0" err="1"/>
              <a:t>Superspeciality</a:t>
            </a:r>
            <a:r>
              <a:rPr lang="en-IN" dirty="0"/>
              <a:t> rates </a:t>
            </a:r>
            <a:endParaRPr lang="en-IN" dirty="0"/>
          </a:p>
          <a:p>
            <a:r>
              <a:rPr lang="en-IN" dirty="0"/>
              <a:t> Prescribed rates are for Semiprivate ward </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up of a blue and white background&#10;&#10;AI-generated content may be incorrect."/>
          <p:cNvPicPr>
            <a:picLocks noChangeAspect="1"/>
          </p:cNvPicPr>
          <p:nvPr/>
        </p:nvPicPr>
        <p:blipFill>
          <a:blip r:embed="rId1">
            <a:duotone>
              <a:schemeClr val="bg2">
                <a:shade val="45000"/>
                <a:satMod val="135000"/>
              </a:schemeClr>
              <a:prstClr val="white"/>
            </a:duotone>
          </a:blip>
          <a:srcRect t="26710"/>
          <a:stretch>
            <a:fillRect/>
          </a:stretch>
        </p:blipFill>
        <p:spPr>
          <a:xfrm>
            <a:off x="20" y="10"/>
            <a:ext cx="12191980" cy="6857990"/>
          </a:xfrm>
          <a:prstGeom prst="rect">
            <a:avLst/>
          </a:prstGeom>
        </p:spPr>
      </p:pic>
      <p:sp>
        <p:nvSpPr>
          <p:cNvPr id="2" name="Title 1"/>
          <p:cNvSpPr>
            <a:spLocks noGrp="1"/>
          </p:cNvSpPr>
          <p:nvPr>
            <p:ph type="title"/>
          </p:nvPr>
        </p:nvSpPr>
        <p:spPr>
          <a:xfrm>
            <a:off x="838200" y="365125"/>
            <a:ext cx="10515600" cy="1325563"/>
          </a:xfrm>
        </p:spPr>
        <p:txBody>
          <a:bodyPr vert="horz" lIns="91440" tIns="45720" rIns="91440" bIns="45720" rtlCol="0" anchor="ctr">
            <a:normAutofit/>
          </a:bodyPr>
          <a:lstStyle/>
          <a:p>
            <a:pPr algn="l" defTabSz="914400">
              <a:lnSpc>
                <a:spcPct val="90000"/>
              </a:lnSpc>
            </a:pPr>
            <a:r>
              <a:rPr lang="en-US" b="1" dirty="0"/>
              <a:t>Summary </a:t>
            </a:r>
            <a:br>
              <a:rPr lang="en-US" b="1" dirty="0"/>
            </a:br>
            <a:endParaRPr lang="en-US" dirty="0"/>
          </a:p>
        </p:txBody>
      </p:sp>
      <p:graphicFrame>
        <p:nvGraphicFramePr>
          <p:cNvPr id="7" name="TextBox 4"/>
          <p:cNvGraphicFramePr/>
          <p:nvPr/>
        </p:nvGraphicFramePr>
        <p:xfrm>
          <a:off x="838199" y="1825625"/>
          <a:ext cx="10994571"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graphicEl>
                                              <a:dgm id="{10F6E173-DD85-42BF-94EA-A5349C7C941C}"/>
                                            </p:graphicEl>
                                          </p:spTgt>
                                        </p:tgtEl>
                                        <p:attrNameLst>
                                          <p:attrName>style.visibility</p:attrName>
                                        </p:attrNameLst>
                                      </p:cBhvr>
                                      <p:to>
                                        <p:strVal val="visible"/>
                                      </p:to>
                                    </p:set>
                                    <p:animEffect transition="in" filter="fade">
                                      <p:cBhvr>
                                        <p:cTn id="7" dur="500"/>
                                        <p:tgtEl>
                                          <p:spTgt spid="7">
                                            <p:graphicEl>
                                              <a:dgm id="{10F6E173-DD85-42BF-94EA-A5349C7C941C}"/>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graphicEl>
                                              <a:dgm id="{9681909A-269A-4634-BD35-22CD52C649BC}"/>
                                            </p:graphicEl>
                                          </p:spTgt>
                                        </p:tgtEl>
                                        <p:attrNameLst>
                                          <p:attrName>style.visibility</p:attrName>
                                        </p:attrNameLst>
                                      </p:cBhvr>
                                      <p:to>
                                        <p:strVal val="visible"/>
                                      </p:to>
                                    </p:set>
                                    <p:animEffect transition="in" filter="fade">
                                      <p:cBhvr>
                                        <p:cTn id="10" dur="500"/>
                                        <p:tgtEl>
                                          <p:spTgt spid="7">
                                            <p:graphicEl>
                                              <a:dgm id="{9681909A-269A-4634-BD35-22CD52C649BC}"/>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graphicEl>
                                              <a:dgm id="{280B5821-F465-44DF-8C88-41C087C07A70}"/>
                                            </p:graphicEl>
                                          </p:spTgt>
                                        </p:tgtEl>
                                        <p:attrNameLst>
                                          <p:attrName>style.visibility</p:attrName>
                                        </p:attrNameLst>
                                      </p:cBhvr>
                                      <p:to>
                                        <p:strVal val="visible"/>
                                      </p:to>
                                    </p:set>
                                    <p:animEffect transition="in" filter="fade">
                                      <p:cBhvr>
                                        <p:cTn id="13" dur="500"/>
                                        <p:tgtEl>
                                          <p:spTgt spid="7">
                                            <p:graphicEl>
                                              <a:dgm id="{280B5821-F465-44DF-8C88-41C087C07A70}"/>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graphicEl>
                                              <a:dgm id="{7D8C81E1-2A24-43FE-B6B9-F3B1124A40EB}"/>
                                            </p:graphicEl>
                                          </p:spTgt>
                                        </p:tgtEl>
                                        <p:attrNameLst>
                                          <p:attrName>style.visibility</p:attrName>
                                        </p:attrNameLst>
                                      </p:cBhvr>
                                      <p:to>
                                        <p:strVal val="visible"/>
                                      </p:to>
                                    </p:set>
                                    <p:animEffect transition="in" filter="fade">
                                      <p:cBhvr>
                                        <p:cTn id="18" dur="500"/>
                                        <p:tgtEl>
                                          <p:spTgt spid="7">
                                            <p:graphicEl>
                                              <a:dgm id="{7D8C81E1-2A24-43FE-B6B9-F3B1124A40EB}"/>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graphicEl>
                                              <a:dgm id="{75BC2CAA-B667-466F-8564-C5D4DD5C50B3}"/>
                                            </p:graphicEl>
                                          </p:spTgt>
                                        </p:tgtEl>
                                        <p:attrNameLst>
                                          <p:attrName>style.visibility</p:attrName>
                                        </p:attrNameLst>
                                      </p:cBhvr>
                                      <p:to>
                                        <p:strVal val="visible"/>
                                      </p:to>
                                    </p:set>
                                    <p:animEffect transition="in" filter="fade">
                                      <p:cBhvr>
                                        <p:cTn id="21" dur="500"/>
                                        <p:tgtEl>
                                          <p:spTgt spid="7">
                                            <p:graphicEl>
                                              <a:dgm id="{75BC2CAA-B667-466F-8564-C5D4DD5C50B3}"/>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graphicEl>
                                              <a:dgm id="{63FF5699-6C15-4666-89ED-E16102434A1B}"/>
                                            </p:graphicEl>
                                          </p:spTgt>
                                        </p:tgtEl>
                                        <p:attrNameLst>
                                          <p:attrName>style.visibility</p:attrName>
                                        </p:attrNameLst>
                                      </p:cBhvr>
                                      <p:to>
                                        <p:strVal val="visible"/>
                                      </p:to>
                                    </p:set>
                                    <p:animEffect transition="in" filter="fade">
                                      <p:cBhvr>
                                        <p:cTn id="24" dur="500"/>
                                        <p:tgtEl>
                                          <p:spTgt spid="7">
                                            <p:graphicEl>
                                              <a:dgm id="{63FF5699-6C15-4666-89ED-E16102434A1B}"/>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
                                            <p:graphicEl>
                                              <a:dgm id="{51EB85C1-757D-4DDD-B150-801B0078CAE4}"/>
                                            </p:graphicEl>
                                          </p:spTgt>
                                        </p:tgtEl>
                                        <p:attrNameLst>
                                          <p:attrName>style.visibility</p:attrName>
                                        </p:attrNameLst>
                                      </p:cBhvr>
                                      <p:to>
                                        <p:strVal val="visible"/>
                                      </p:to>
                                    </p:set>
                                    <p:animEffect transition="in" filter="fade">
                                      <p:cBhvr>
                                        <p:cTn id="29" dur="500"/>
                                        <p:tgtEl>
                                          <p:spTgt spid="7">
                                            <p:graphicEl>
                                              <a:dgm id="{51EB85C1-757D-4DDD-B150-801B0078CAE4}"/>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
                                            <p:graphicEl>
                                              <a:dgm id="{1B371DA4-2012-4D6D-8BB3-9E3E6A803540}"/>
                                            </p:graphicEl>
                                          </p:spTgt>
                                        </p:tgtEl>
                                        <p:attrNameLst>
                                          <p:attrName>style.visibility</p:attrName>
                                        </p:attrNameLst>
                                      </p:cBhvr>
                                      <p:to>
                                        <p:strVal val="visible"/>
                                      </p:to>
                                    </p:set>
                                    <p:animEffect transition="in" filter="fade">
                                      <p:cBhvr>
                                        <p:cTn id="32" dur="500"/>
                                        <p:tgtEl>
                                          <p:spTgt spid="7">
                                            <p:graphicEl>
                                              <a:dgm id="{1B371DA4-2012-4D6D-8BB3-9E3E6A803540}"/>
                                            </p:graphic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graphicEl>
                                              <a:dgm id="{7B417BA0-14A1-4735-98BC-760B15F95022}"/>
                                            </p:graphicEl>
                                          </p:spTgt>
                                        </p:tgtEl>
                                        <p:attrNameLst>
                                          <p:attrName>style.visibility</p:attrName>
                                        </p:attrNameLst>
                                      </p:cBhvr>
                                      <p:to>
                                        <p:strVal val="visible"/>
                                      </p:to>
                                    </p:set>
                                    <p:animEffect transition="in" filter="fade">
                                      <p:cBhvr>
                                        <p:cTn id="35" dur="500"/>
                                        <p:tgtEl>
                                          <p:spTgt spid="7">
                                            <p:graphicEl>
                                              <a:dgm id="{7B417BA0-14A1-4735-98BC-760B15F95022}"/>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7">
                                            <p:graphicEl>
                                              <a:dgm id="{C719217C-766F-4D12-ACBF-8BBCB6165B66}"/>
                                            </p:graphicEl>
                                          </p:spTgt>
                                        </p:tgtEl>
                                        <p:attrNameLst>
                                          <p:attrName>style.visibility</p:attrName>
                                        </p:attrNameLst>
                                      </p:cBhvr>
                                      <p:to>
                                        <p:strVal val="visible"/>
                                      </p:to>
                                    </p:set>
                                    <p:animEffect transition="in" filter="fade">
                                      <p:cBhvr>
                                        <p:cTn id="40" dur="500"/>
                                        <p:tgtEl>
                                          <p:spTgt spid="7">
                                            <p:graphicEl>
                                              <a:dgm id="{C719217C-766F-4D12-ACBF-8BBCB6165B66}"/>
                                            </p:graphic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
                                            <p:graphicEl>
                                              <a:dgm id="{029A7F18-3604-485D-ADE2-4F7DA34DDBAF}"/>
                                            </p:graphicEl>
                                          </p:spTgt>
                                        </p:tgtEl>
                                        <p:attrNameLst>
                                          <p:attrName>style.visibility</p:attrName>
                                        </p:attrNameLst>
                                      </p:cBhvr>
                                      <p:to>
                                        <p:strVal val="visible"/>
                                      </p:to>
                                    </p:set>
                                    <p:animEffect transition="in" filter="fade">
                                      <p:cBhvr>
                                        <p:cTn id="43" dur="500"/>
                                        <p:tgtEl>
                                          <p:spTgt spid="7">
                                            <p:graphicEl>
                                              <a:dgm id="{029A7F18-3604-485D-ADE2-4F7DA34DDBAF}"/>
                                            </p:graphic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7">
                                            <p:graphicEl>
                                              <a:dgm id="{22B3E336-64EB-4609-A50E-B03054E4F423}"/>
                                            </p:graphicEl>
                                          </p:spTgt>
                                        </p:tgtEl>
                                        <p:attrNameLst>
                                          <p:attrName>style.visibility</p:attrName>
                                        </p:attrNameLst>
                                      </p:cBhvr>
                                      <p:to>
                                        <p:strVal val="visible"/>
                                      </p:to>
                                    </p:set>
                                    <p:animEffect transition="in" filter="fade">
                                      <p:cBhvr>
                                        <p:cTn id="46" dur="500"/>
                                        <p:tgtEl>
                                          <p:spTgt spid="7">
                                            <p:graphicEl>
                                              <a:dgm id="{22B3E336-64EB-4609-A50E-B03054E4F42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894" y="335667"/>
            <a:ext cx="10515600" cy="787078"/>
          </a:xfrm>
        </p:spPr>
        <p:txBody>
          <a:bodyPr/>
          <a:lstStyle/>
          <a:p>
            <a:r>
              <a:rPr lang="en-US" dirty="0"/>
              <a:t>EMPANELMENT – RECENT CHANGES </a:t>
            </a:r>
            <a:endParaRPr lang="en-IN" dirty="0"/>
          </a:p>
        </p:txBody>
      </p:sp>
      <p:sp>
        <p:nvSpPr>
          <p:cNvPr id="3" name="Content Placeholder 2"/>
          <p:cNvSpPr>
            <a:spLocks noGrp="1"/>
          </p:cNvSpPr>
          <p:nvPr>
            <p:ph idx="1"/>
          </p:nvPr>
        </p:nvSpPr>
        <p:spPr>
          <a:xfrm>
            <a:off x="358815" y="1383030"/>
            <a:ext cx="11377914" cy="4793933"/>
          </a:xfrm>
        </p:spPr>
        <p:txBody>
          <a:bodyPr>
            <a:normAutofit fontScale="77500" lnSpcReduction="20000"/>
          </a:bodyPr>
          <a:lstStyle/>
          <a:p>
            <a:r>
              <a:rPr lang="en-US" dirty="0"/>
              <a:t>EMPANELMENT  is permitted in </a:t>
            </a:r>
            <a:endParaRPr lang="en-US" dirty="0"/>
          </a:p>
          <a:p>
            <a:pPr lvl="1"/>
            <a:r>
              <a:rPr lang="en-US" dirty="0"/>
              <a:t>CGHS cities (81 cities)</a:t>
            </a:r>
            <a:endParaRPr lang="en-US" dirty="0"/>
          </a:p>
          <a:p>
            <a:pPr lvl="1"/>
            <a:r>
              <a:rPr lang="en-US" dirty="0"/>
              <a:t>District Head Quarters- based on no of beneficiaries</a:t>
            </a:r>
            <a:endParaRPr lang="en-US" dirty="0"/>
          </a:p>
          <a:p>
            <a:pPr lvl="1"/>
            <a:r>
              <a:rPr lang="en-IN" dirty="0"/>
              <a:t>The jurisdictional areas are defined in empanelment document</a:t>
            </a:r>
            <a:endParaRPr lang="en-IN" dirty="0"/>
          </a:p>
          <a:p>
            <a:r>
              <a:rPr lang="en-IN" dirty="0"/>
              <a:t>Powers delegated to ADs to  empanel HCOs in their </a:t>
            </a:r>
            <a:r>
              <a:rPr lang="en-IN" dirty="0" err="1"/>
              <a:t>juridictional</a:t>
            </a:r>
            <a:r>
              <a:rPr lang="en-IN" dirty="0"/>
              <a:t> area</a:t>
            </a:r>
            <a:endParaRPr lang="en-IN" dirty="0"/>
          </a:p>
          <a:p>
            <a:r>
              <a:rPr lang="en-IN" dirty="0"/>
              <a:t>Shall constitute Hospital empanelment Committee</a:t>
            </a:r>
            <a:endParaRPr lang="en-IN" dirty="0"/>
          </a:p>
          <a:p>
            <a:pPr lvl="1"/>
            <a:r>
              <a:rPr lang="en-IN" dirty="0"/>
              <a:t>AD –Chairman</a:t>
            </a:r>
            <a:endParaRPr lang="en-IN" dirty="0"/>
          </a:p>
          <a:p>
            <a:pPr lvl="1"/>
            <a:r>
              <a:rPr lang="en-IN" dirty="0"/>
              <a:t>2 Senior most GDMO as Members</a:t>
            </a:r>
            <a:endParaRPr lang="en-IN" dirty="0"/>
          </a:p>
          <a:p>
            <a:pPr lvl="1"/>
            <a:r>
              <a:rPr lang="en-IN" dirty="0"/>
              <a:t>1 GDMO as convenor</a:t>
            </a:r>
            <a:endParaRPr lang="en-IN" dirty="0"/>
          </a:p>
          <a:p>
            <a:r>
              <a:rPr lang="en-IN" dirty="0"/>
              <a:t>This committee is also responsible for taking any disciplinary action against hospitals</a:t>
            </a:r>
            <a:endParaRPr lang="en-IN" dirty="0"/>
          </a:p>
          <a:p>
            <a:r>
              <a:rPr lang="en-IN" dirty="0"/>
              <a:t>AD shall also appoint Physical  observers for inspection of HCO – GDMO or other doctors depending on type of Hospitals. </a:t>
            </a:r>
            <a:endParaRPr lang="en-IN" dirty="0"/>
          </a:p>
          <a:p>
            <a:r>
              <a:rPr lang="en-IN" dirty="0"/>
              <a:t>ADs shall constitute anti fraud cell in order to curb frauds</a:t>
            </a:r>
            <a:endParaRPr lang="en-IN" dirty="0"/>
          </a:p>
          <a:p>
            <a:r>
              <a:rPr lang="en-IN" dirty="0"/>
              <a:t>Shall appoint and train  Nodal officers ( 1 or many depending on No of HCO  recommended 1 nodal officer for every 50 HCO)  </a:t>
            </a:r>
            <a:endParaRPr lang="en-IN"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2165"/>
          </a:xfrm>
        </p:spPr>
        <p:txBody>
          <a:bodyPr/>
          <a:lstStyle/>
          <a:p>
            <a:r>
              <a:rPr lang="en-US" dirty="0"/>
              <a:t>Category HCO empaneled under CGHS</a:t>
            </a:r>
            <a:endParaRPr lang="en-IN" dirty="0"/>
          </a:p>
        </p:txBody>
      </p:sp>
      <p:sp>
        <p:nvSpPr>
          <p:cNvPr id="3" name="Content Placeholder 2"/>
          <p:cNvSpPr>
            <a:spLocks noGrp="1"/>
          </p:cNvSpPr>
          <p:nvPr>
            <p:ph idx="1"/>
          </p:nvPr>
        </p:nvSpPr>
        <p:spPr>
          <a:xfrm>
            <a:off x="605790" y="1177290"/>
            <a:ext cx="10873740" cy="5497829"/>
          </a:xfrm>
        </p:spPr>
        <p:txBody>
          <a:bodyPr>
            <a:normAutofit fontScale="92500" lnSpcReduction="10000"/>
          </a:bodyPr>
          <a:lstStyle/>
          <a:p>
            <a:r>
              <a:rPr lang="en-US" dirty="0"/>
              <a:t>Multi-Specialty/Single Specialty /Exclusive Cancer Hospitals</a:t>
            </a:r>
            <a:endParaRPr lang="en-US" dirty="0"/>
          </a:p>
          <a:p>
            <a:r>
              <a:rPr lang="en-US" dirty="0"/>
              <a:t>Super specialty Hospitals</a:t>
            </a:r>
            <a:endParaRPr lang="en-US" dirty="0"/>
          </a:p>
          <a:p>
            <a:r>
              <a:rPr lang="en-IN" dirty="0"/>
              <a:t>Exclusive Eye Hospitals</a:t>
            </a:r>
            <a:endParaRPr lang="en-IN" dirty="0"/>
          </a:p>
          <a:p>
            <a:r>
              <a:rPr lang="en-IN" dirty="0"/>
              <a:t>Exclusive Dental Clinics</a:t>
            </a:r>
            <a:endParaRPr lang="en-IN" dirty="0"/>
          </a:p>
          <a:p>
            <a:r>
              <a:rPr lang="en-IN" dirty="0"/>
              <a:t>Chemotherapy Centres/Dialysis Centres </a:t>
            </a:r>
            <a:endParaRPr lang="en-IN" dirty="0"/>
          </a:p>
          <a:p>
            <a:r>
              <a:rPr lang="en-IN" dirty="0"/>
              <a:t>Laboratory And Diagnostic Centre </a:t>
            </a:r>
            <a:endParaRPr lang="en-IN" dirty="0"/>
          </a:p>
          <a:p>
            <a:r>
              <a:rPr lang="en-IN" dirty="0"/>
              <a:t>Eligibility criteria, PBG  vary based on tier of the city </a:t>
            </a:r>
            <a:endParaRPr lang="en-IN" dirty="0"/>
          </a:p>
          <a:p>
            <a:r>
              <a:rPr lang="en-IN" dirty="0"/>
              <a:t>Application fee same for HCO located in  all tier cities.</a:t>
            </a:r>
            <a:endParaRPr lang="en-IN" dirty="0"/>
          </a:p>
          <a:p>
            <a:pPr lvl="1"/>
            <a:r>
              <a:rPr lang="en-IN" dirty="0"/>
              <a:t>Rs 25000/- for Super speciality hospitals</a:t>
            </a:r>
            <a:endParaRPr lang="en-IN" dirty="0"/>
          </a:p>
          <a:p>
            <a:pPr lvl="1"/>
            <a:r>
              <a:rPr lang="en-IN" dirty="0"/>
              <a:t>Rs 10000/- for multi speciality/single speciality /Cancer hospitals</a:t>
            </a:r>
            <a:endParaRPr lang="en-IN" dirty="0"/>
          </a:p>
          <a:p>
            <a:pPr lvl="1"/>
            <a:r>
              <a:rPr lang="en-IN" dirty="0"/>
              <a:t>Rs 5000/-Exclusive Eye Hospitals, Exclusive Dental Clinics, Chemotherapy Centres/Dialysis Centres, Physical Medicine &amp; Rehabilitation (PMR) Centres, Laboratory And Diagnostic Centre </a:t>
            </a:r>
            <a:endParaRPr lang="en-IN" dirty="0"/>
          </a:p>
          <a:p>
            <a:pPr marL="457200" lvl="1" indent="0">
              <a:buNone/>
            </a:pPr>
            <a:endParaRPr lang="en-IN" dirty="0"/>
          </a:p>
          <a:p>
            <a:pPr lvl="1"/>
            <a:endParaRPr lang="en-IN" dirty="0"/>
          </a:p>
          <a:p>
            <a:pPr lvl="1"/>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22514</Words>
  <Application>WPS Presentation</Application>
  <PresentationFormat>Widescreen</PresentationFormat>
  <Paragraphs>436</Paragraphs>
  <Slides>33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33</vt:i4>
      </vt:variant>
    </vt:vector>
  </HeadingPairs>
  <TitlesOfParts>
    <vt:vector size="42" baseType="lpstr">
      <vt:lpstr>Arial</vt:lpstr>
      <vt:lpstr>SimSun</vt:lpstr>
      <vt:lpstr>Wingdings</vt:lpstr>
      <vt:lpstr>Calibri Light</vt:lpstr>
      <vt:lpstr>Calibri</vt:lpstr>
      <vt:lpstr>Microsoft YaHei</vt:lpstr>
      <vt:lpstr>Arial Unicode MS</vt:lpstr>
      <vt:lpstr>Times New Roman</vt:lpstr>
      <vt:lpstr>Office Theme</vt:lpstr>
      <vt:lpstr>Newer initiatives </vt:lpstr>
      <vt:lpstr>PowerPoint 演示文稿</vt:lpstr>
      <vt:lpstr>Relaxations </vt:lpstr>
      <vt:lpstr>Relaxation for all after referral for consultation</vt:lpstr>
      <vt:lpstr>Revision of CGHS rates </vt:lpstr>
      <vt:lpstr>Salient features of Revised General rate list</vt:lpstr>
      <vt:lpstr>Summary  </vt:lpstr>
      <vt:lpstr>EMPANELMENT – RECENT CHANGES </vt:lpstr>
      <vt:lpstr>Category HCO empaneled under CGHS</vt:lpstr>
      <vt:lpstr>Accreditation criteria</vt:lpstr>
      <vt:lpstr>RELAXATIONS …</vt:lpstr>
      <vt:lpstr>PowerPoint 演示文稿</vt:lpstr>
      <vt:lpstr>PowerPoint 演示文稿</vt:lpstr>
      <vt:lpstr>Super-speciality hospitals</vt:lpstr>
      <vt:lpstr>Why -Need Revised MOA</vt:lpstr>
      <vt:lpstr>Key features</vt:lpstr>
      <vt:lpstr>Implementation</vt:lpstr>
      <vt:lpstr>Clause 6: Rights of CGHS Beneficiaries and Grievance Redressal </vt:lpstr>
      <vt:lpstr>Procedure of availing treatment at empanelled HCO</vt:lpstr>
      <vt:lpstr>When treatment is availed without referral letter</vt:lpstr>
      <vt:lpstr>Important requirements </vt:lpstr>
      <vt:lpstr>PowerPoint 演示文稿</vt:lpstr>
      <vt:lpstr>Guidelines while  submitting the MRC</vt:lpstr>
      <vt:lpstr>PowerPoint 演示文稿</vt:lpstr>
      <vt:lpstr>PowerPoint 演示文稿</vt:lpstr>
      <vt:lpstr>PowerPoint 演示文稿</vt:lpstr>
      <vt:lpstr>Documents to be enclosed along with Medical Claim</vt:lpstr>
      <vt:lpstr>PowerPoint 演示文稿</vt:lpstr>
      <vt:lpstr>PowerPoint 演示文稿</vt:lpstr>
      <vt:lpstr>Non admissible items </vt:lpstr>
      <vt:lpstr>Non admissible items </vt:lpstr>
      <vt:lpstr>in admissible items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Newer initiatives </dc:title>
  <dc:creator>Dr Ravindra Asangi</dc:creator>
  <cp:lastModifiedBy>PV</cp:lastModifiedBy>
  <cp:revision>13</cp:revision>
  <dcterms:created xsi:type="dcterms:W3CDTF">2025-12-16T08:26:00Z</dcterms:created>
  <dcterms:modified xsi:type="dcterms:W3CDTF">2026-01-11T06:51:25Z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15A1F18D2C3F4C289EEEF66FF4A05C14_13</vt:lpwstr>
  </property>
  <property fmtid="{D5CDD505-2E9C-101B-9397-08002B2CF9AE}" pid="3" name="KSOProductBuildVer">
    <vt:lpwstr>1033-12.2.0.23196</vt:lpwstr>
  </property>
</Properties>
</file>